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4"/>
  </p:notesMasterIdLst>
  <p:handoutMasterIdLst>
    <p:handoutMasterId r:id="rId15"/>
  </p:handoutMasterIdLst>
  <p:sldIdLst>
    <p:sldId id="257" r:id="rId3"/>
    <p:sldId id="277" r:id="rId4"/>
    <p:sldId id="279" r:id="rId5"/>
    <p:sldId id="282" r:id="rId6"/>
    <p:sldId id="283" r:id="rId7"/>
    <p:sldId id="281" r:id="rId8"/>
    <p:sldId id="284" r:id="rId9"/>
    <p:sldId id="285" r:id="rId10"/>
    <p:sldId id="286" r:id="rId11"/>
    <p:sldId id="287" r:id="rId12"/>
    <p:sldId id="276" r:id="rId13"/>
  </p:sldIdLst>
  <p:sldSz cx="9144000" cy="6858000" type="screen4x3"/>
  <p:notesSz cx="7099300" cy="102346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80F1C"/>
    <a:srgbClr val="E40019"/>
    <a:srgbClr val="E9E9E9"/>
    <a:srgbClr val="A5A6A8"/>
    <a:srgbClr val="E2001A"/>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67" autoAdjust="0"/>
  </p:normalViewPr>
  <p:slideViewPr>
    <p:cSldViewPr>
      <p:cViewPr varScale="1">
        <p:scale>
          <a:sx n="74" d="100"/>
          <a:sy n="74" d="100"/>
        </p:scale>
        <p:origin x="1446" y="6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26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1"/>
            <a:ext cx="3076363" cy="511730"/>
          </a:xfrm>
          <a:prstGeom prst="rect">
            <a:avLst/>
          </a:prstGeom>
        </p:spPr>
        <p:txBody>
          <a:bodyPr vert="horz" lIns="99057" tIns="49528" rIns="99057" bIns="49528" rtlCol="0"/>
          <a:lstStyle>
            <a:lvl1pPr algn="l">
              <a:defRPr sz="1300"/>
            </a:lvl1pPr>
          </a:lstStyle>
          <a:p>
            <a:endParaRPr lang="fr-FR"/>
          </a:p>
        </p:txBody>
      </p:sp>
      <p:sp>
        <p:nvSpPr>
          <p:cNvPr id="3" name="Espace réservé de la date 2"/>
          <p:cNvSpPr>
            <a:spLocks noGrp="1"/>
          </p:cNvSpPr>
          <p:nvPr>
            <p:ph type="dt" sz="quarter" idx="1"/>
          </p:nvPr>
        </p:nvSpPr>
        <p:spPr>
          <a:xfrm>
            <a:off x="4021294" y="1"/>
            <a:ext cx="3076363" cy="511730"/>
          </a:xfrm>
          <a:prstGeom prst="rect">
            <a:avLst/>
          </a:prstGeom>
        </p:spPr>
        <p:txBody>
          <a:bodyPr vert="horz" lIns="99057" tIns="49528" rIns="99057" bIns="49528" rtlCol="0"/>
          <a:lstStyle>
            <a:lvl1pPr algn="r">
              <a:defRPr sz="1300"/>
            </a:lvl1pPr>
          </a:lstStyle>
          <a:p>
            <a:fld id="{03BDE336-EDD6-40DF-9932-CC09EB2F0D80}" type="datetimeFigureOut">
              <a:rPr lang="fr-FR" smtClean="0"/>
              <a:t>02/10/2018</a:t>
            </a:fld>
            <a:endParaRPr lang="fr-FR"/>
          </a:p>
        </p:txBody>
      </p:sp>
      <p:sp>
        <p:nvSpPr>
          <p:cNvPr id="4" name="Espace réservé du pied de page 3"/>
          <p:cNvSpPr>
            <a:spLocks noGrp="1"/>
          </p:cNvSpPr>
          <p:nvPr>
            <p:ph type="ftr" sz="quarter" idx="2"/>
          </p:nvPr>
        </p:nvSpPr>
        <p:spPr>
          <a:xfrm>
            <a:off x="1" y="9721107"/>
            <a:ext cx="3076363" cy="511730"/>
          </a:xfrm>
          <a:prstGeom prst="rect">
            <a:avLst/>
          </a:prstGeom>
        </p:spPr>
        <p:txBody>
          <a:bodyPr vert="horz" lIns="99057" tIns="49528" rIns="99057" bIns="49528" rtlCol="0" anchor="b"/>
          <a:lstStyle>
            <a:lvl1pPr algn="l">
              <a:defRPr sz="1300"/>
            </a:lvl1pPr>
          </a:lstStyle>
          <a:p>
            <a:endParaRPr lang="fr-FR"/>
          </a:p>
        </p:txBody>
      </p:sp>
      <p:sp>
        <p:nvSpPr>
          <p:cNvPr id="5" name="Espace réservé du numéro de diapositive 4"/>
          <p:cNvSpPr>
            <a:spLocks noGrp="1"/>
          </p:cNvSpPr>
          <p:nvPr>
            <p:ph type="sldNum" sz="quarter" idx="3"/>
          </p:nvPr>
        </p:nvSpPr>
        <p:spPr>
          <a:xfrm>
            <a:off x="4021294" y="9721107"/>
            <a:ext cx="3076363" cy="511730"/>
          </a:xfrm>
          <a:prstGeom prst="rect">
            <a:avLst/>
          </a:prstGeom>
        </p:spPr>
        <p:txBody>
          <a:bodyPr vert="horz" lIns="99057" tIns="49528" rIns="99057" bIns="49528" rtlCol="0" anchor="b"/>
          <a:lstStyle>
            <a:lvl1pPr algn="r">
              <a:defRPr sz="1300"/>
            </a:lvl1pPr>
          </a:lstStyle>
          <a:p>
            <a:fld id="{84A9A749-22C1-467D-814A-7953DA5ED36A}" type="slidenum">
              <a:rPr lang="fr-FR" smtClean="0"/>
              <a:t>‹N°›</a:t>
            </a:fld>
            <a:endParaRPr lang="fr-FR"/>
          </a:p>
        </p:txBody>
      </p:sp>
    </p:spTree>
    <p:extLst>
      <p:ext uri="{BB962C8B-B14F-4D97-AF65-F5344CB8AC3E}">
        <p14:creationId xmlns:p14="http://schemas.microsoft.com/office/powerpoint/2010/main" val="41497816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1"/>
            <a:ext cx="3076363" cy="511730"/>
          </a:xfrm>
          <a:prstGeom prst="rect">
            <a:avLst/>
          </a:prstGeom>
        </p:spPr>
        <p:txBody>
          <a:bodyPr vert="horz" lIns="99057" tIns="49528" rIns="99057" bIns="49528" rtlCol="0"/>
          <a:lstStyle>
            <a:lvl1pPr algn="l">
              <a:defRPr sz="1300"/>
            </a:lvl1pPr>
          </a:lstStyle>
          <a:p>
            <a:endParaRPr lang="fr-FR"/>
          </a:p>
        </p:txBody>
      </p:sp>
      <p:sp>
        <p:nvSpPr>
          <p:cNvPr id="3" name="Espace réservé de la date 2"/>
          <p:cNvSpPr>
            <a:spLocks noGrp="1"/>
          </p:cNvSpPr>
          <p:nvPr>
            <p:ph type="dt" idx="1"/>
          </p:nvPr>
        </p:nvSpPr>
        <p:spPr>
          <a:xfrm>
            <a:off x="4021294" y="1"/>
            <a:ext cx="3076363" cy="511730"/>
          </a:xfrm>
          <a:prstGeom prst="rect">
            <a:avLst/>
          </a:prstGeom>
        </p:spPr>
        <p:txBody>
          <a:bodyPr vert="horz" lIns="99057" tIns="49528" rIns="99057" bIns="49528" rtlCol="0"/>
          <a:lstStyle>
            <a:lvl1pPr algn="r">
              <a:defRPr sz="1300"/>
            </a:lvl1pPr>
          </a:lstStyle>
          <a:p>
            <a:fld id="{F7B021B0-592E-4D0D-AB0B-5CBBB5907180}" type="datetimeFigureOut">
              <a:rPr lang="fr-FR" smtClean="0"/>
              <a:t>02/10/2018</a:t>
            </a:fld>
            <a:endParaRPr lang="fr-FR"/>
          </a:p>
        </p:txBody>
      </p:sp>
      <p:sp>
        <p:nvSpPr>
          <p:cNvPr id="4" name="Espace réservé de l'image des diapositives 3"/>
          <p:cNvSpPr>
            <a:spLocks noGrp="1" noRot="1" noChangeAspect="1"/>
          </p:cNvSpPr>
          <p:nvPr>
            <p:ph type="sldImg" idx="2"/>
          </p:nvPr>
        </p:nvSpPr>
        <p:spPr>
          <a:xfrm>
            <a:off x="990600" y="766763"/>
            <a:ext cx="5118100" cy="3838575"/>
          </a:xfrm>
          <a:prstGeom prst="rect">
            <a:avLst/>
          </a:prstGeom>
          <a:noFill/>
          <a:ln w="12700">
            <a:solidFill>
              <a:prstClr val="black"/>
            </a:solidFill>
          </a:ln>
        </p:spPr>
        <p:txBody>
          <a:bodyPr vert="horz" lIns="99057" tIns="49528" rIns="99057" bIns="49528" rtlCol="0" anchor="ctr"/>
          <a:lstStyle/>
          <a:p>
            <a:endParaRPr lang="fr-FR"/>
          </a:p>
        </p:txBody>
      </p:sp>
      <p:sp>
        <p:nvSpPr>
          <p:cNvPr id="5" name="Espace réservé des commentaires 4"/>
          <p:cNvSpPr>
            <a:spLocks noGrp="1"/>
          </p:cNvSpPr>
          <p:nvPr>
            <p:ph type="body" sz="quarter" idx="3"/>
          </p:nvPr>
        </p:nvSpPr>
        <p:spPr>
          <a:xfrm>
            <a:off x="709930" y="4861442"/>
            <a:ext cx="5679440" cy="4605576"/>
          </a:xfrm>
          <a:prstGeom prst="rect">
            <a:avLst/>
          </a:prstGeom>
        </p:spPr>
        <p:txBody>
          <a:bodyPr vert="horz" lIns="99057" tIns="49528" rIns="99057" bIns="49528"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1" y="9721107"/>
            <a:ext cx="3076363" cy="511730"/>
          </a:xfrm>
          <a:prstGeom prst="rect">
            <a:avLst/>
          </a:prstGeom>
        </p:spPr>
        <p:txBody>
          <a:bodyPr vert="horz" lIns="99057" tIns="49528" rIns="99057" bIns="49528"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4021294" y="9721107"/>
            <a:ext cx="3076363" cy="511730"/>
          </a:xfrm>
          <a:prstGeom prst="rect">
            <a:avLst/>
          </a:prstGeom>
        </p:spPr>
        <p:txBody>
          <a:bodyPr vert="horz" lIns="99057" tIns="49528" rIns="99057" bIns="49528" rtlCol="0" anchor="b"/>
          <a:lstStyle>
            <a:lvl1pPr algn="r">
              <a:defRPr sz="1300"/>
            </a:lvl1pPr>
          </a:lstStyle>
          <a:p>
            <a:fld id="{B2B6FBEB-E53E-4555-9AA6-B53CBAC9B565}" type="slidenum">
              <a:rPr lang="fr-FR" smtClean="0"/>
              <a:t>‹N°›</a:t>
            </a:fld>
            <a:endParaRPr lang="fr-FR"/>
          </a:p>
        </p:txBody>
      </p:sp>
    </p:spTree>
    <p:extLst>
      <p:ext uri="{BB962C8B-B14F-4D97-AF65-F5344CB8AC3E}">
        <p14:creationId xmlns:p14="http://schemas.microsoft.com/office/powerpoint/2010/main" val="14005091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2B6FBEB-E53E-4555-9AA6-B53CBAC9B565}" type="slidenum">
              <a:rPr lang="fr-FR" smtClean="0"/>
              <a:t>2</a:t>
            </a:fld>
            <a:endParaRPr lang="fr-FR" dirty="0"/>
          </a:p>
        </p:txBody>
      </p:sp>
    </p:spTree>
    <p:extLst>
      <p:ext uri="{BB962C8B-B14F-4D97-AF65-F5344CB8AC3E}">
        <p14:creationId xmlns:p14="http://schemas.microsoft.com/office/powerpoint/2010/main" val="20024002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2B6FBEB-E53E-4555-9AA6-B53CBAC9B565}" type="slidenum">
              <a:rPr lang="fr-FR" smtClean="0"/>
              <a:t>3</a:t>
            </a:fld>
            <a:endParaRPr lang="fr-FR" dirty="0"/>
          </a:p>
        </p:txBody>
      </p:sp>
    </p:spTree>
    <p:extLst>
      <p:ext uri="{BB962C8B-B14F-4D97-AF65-F5344CB8AC3E}">
        <p14:creationId xmlns:p14="http://schemas.microsoft.com/office/powerpoint/2010/main" val="32951256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2B6FBEB-E53E-4555-9AA6-B53CBAC9B565}" type="slidenum">
              <a:rPr lang="fr-FR" smtClean="0"/>
              <a:t>4</a:t>
            </a:fld>
            <a:endParaRPr lang="fr-FR" dirty="0"/>
          </a:p>
        </p:txBody>
      </p:sp>
    </p:spTree>
    <p:extLst>
      <p:ext uri="{BB962C8B-B14F-4D97-AF65-F5344CB8AC3E}">
        <p14:creationId xmlns:p14="http://schemas.microsoft.com/office/powerpoint/2010/main" val="11810090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2B6FBEB-E53E-4555-9AA6-B53CBAC9B565}" type="slidenum">
              <a:rPr lang="fr-FR" smtClean="0"/>
              <a:t>6</a:t>
            </a:fld>
            <a:endParaRPr lang="fr-FR" dirty="0"/>
          </a:p>
        </p:txBody>
      </p:sp>
    </p:spTree>
    <p:extLst>
      <p:ext uri="{BB962C8B-B14F-4D97-AF65-F5344CB8AC3E}">
        <p14:creationId xmlns:p14="http://schemas.microsoft.com/office/powerpoint/2010/main" val="12571386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2B6FBEB-E53E-4555-9AA6-B53CBAC9B565}" type="slidenum">
              <a:rPr lang="fr-FR" smtClean="0"/>
              <a:t>7</a:t>
            </a:fld>
            <a:endParaRPr lang="fr-FR" dirty="0"/>
          </a:p>
        </p:txBody>
      </p:sp>
    </p:spTree>
    <p:extLst>
      <p:ext uri="{BB962C8B-B14F-4D97-AF65-F5344CB8AC3E}">
        <p14:creationId xmlns:p14="http://schemas.microsoft.com/office/powerpoint/2010/main" val="21133285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2B6FBEB-E53E-4555-9AA6-B53CBAC9B565}" type="slidenum">
              <a:rPr lang="fr-FR" smtClean="0"/>
              <a:t>8</a:t>
            </a:fld>
            <a:endParaRPr lang="fr-FR" dirty="0"/>
          </a:p>
        </p:txBody>
      </p:sp>
    </p:spTree>
    <p:extLst>
      <p:ext uri="{BB962C8B-B14F-4D97-AF65-F5344CB8AC3E}">
        <p14:creationId xmlns:p14="http://schemas.microsoft.com/office/powerpoint/2010/main" val="3721126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2B6FBEB-E53E-4555-9AA6-B53CBAC9B565}" type="slidenum">
              <a:rPr lang="fr-FR" smtClean="0"/>
              <a:t>9</a:t>
            </a:fld>
            <a:endParaRPr lang="fr-FR" dirty="0"/>
          </a:p>
        </p:txBody>
      </p:sp>
    </p:spTree>
    <p:extLst>
      <p:ext uri="{BB962C8B-B14F-4D97-AF65-F5344CB8AC3E}">
        <p14:creationId xmlns:p14="http://schemas.microsoft.com/office/powerpoint/2010/main" val="16025625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2B6FBEB-E53E-4555-9AA6-B53CBAC9B565}" type="slidenum">
              <a:rPr lang="fr-FR" smtClean="0"/>
              <a:t>10</a:t>
            </a:fld>
            <a:endParaRPr lang="fr-FR" dirty="0"/>
          </a:p>
        </p:txBody>
      </p:sp>
    </p:spTree>
    <p:extLst>
      <p:ext uri="{BB962C8B-B14F-4D97-AF65-F5344CB8AC3E}">
        <p14:creationId xmlns:p14="http://schemas.microsoft.com/office/powerpoint/2010/main" val="14344359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r>
              <a:rPr lang="fr-FR" smtClean="0"/>
              <a:t>Association Française des Diabétiques - 88 rue de la Roquette 75544 PARIS Cédex 11 - www.afd.asso.fr</a:t>
            </a:r>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C29AFAB-4201-448D-B7F6-8D309B01CD1C}" type="slidenum">
              <a:rPr lang="fr-FR" smtClean="0"/>
              <a:t>‹N°›</a:t>
            </a:fld>
            <a:endParaRPr lang="fr-FR"/>
          </a:p>
        </p:txBody>
      </p:sp>
    </p:spTree>
    <p:extLst>
      <p:ext uri="{BB962C8B-B14F-4D97-AF65-F5344CB8AC3E}">
        <p14:creationId xmlns:p14="http://schemas.microsoft.com/office/powerpoint/2010/main" val="4139086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r>
              <a:rPr lang="fr-FR" smtClean="0"/>
              <a:t>Association Française des Diabétiques - 88 rue de la Roquette 75544 PARIS Cédex 11 - www.afd.asso.fr</a:t>
            </a:r>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C29AFAB-4201-448D-B7F6-8D309B01CD1C}" type="slidenum">
              <a:rPr lang="fr-FR" smtClean="0"/>
              <a:t>‹N°›</a:t>
            </a:fld>
            <a:endParaRPr lang="fr-FR"/>
          </a:p>
        </p:txBody>
      </p:sp>
    </p:spTree>
    <p:extLst>
      <p:ext uri="{BB962C8B-B14F-4D97-AF65-F5344CB8AC3E}">
        <p14:creationId xmlns:p14="http://schemas.microsoft.com/office/powerpoint/2010/main" val="18125087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r>
              <a:rPr lang="fr-FR" smtClean="0"/>
              <a:t>Association Française des Diabétiques - 88 rue de la Roquette 75544 PARIS Cédex 11 - www.afd.asso.fr</a:t>
            </a:r>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C29AFAB-4201-448D-B7F6-8D309B01CD1C}" type="slidenum">
              <a:rPr lang="fr-FR" smtClean="0"/>
              <a:t>‹N°›</a:t>
            </a:fld>
            <a:endParaRPr lang="fr-FR"/>
          </a:p>
        </p:txBody>
      </p:sp>
    </p:spTree>
    <p:extLst>
      <p:ext uri="{BB962C8B-B14F-4D97-AF65-F5344CB8AC3E}">
        <p14:creationId xmlns:p14="http://schemas.microsoft.com/office/powerpoint/2010/main" val="12664265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pPr>
              <a:defRPr/>
            </a:pPr>
            <a:r>
              <a:rPr lang="fr-FR" smtClean="0">
                <a:solidFill>
                  <a:prstClr val="black">
                    <a:tint val="75000"/>
                  </a:prstClr>
                </a:solidFill>
              </a:rPr>
              <a:t>Association Française des Diabétiques - 88 rue de la Roquette 75544 PARIS Cédex 11 - www.afd.asso.fr</a:t>
            </a:r>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pPr>
              <a:defRPr/>
            </a:pPr>
            <a:fld id="{68221D90-7EDA-4C9B-8925-FF79C84957BC}" type="slidenum">
              <a:rPr lang="fr-FR">
                <a:solidFill>
                  <a:prstClr val="black">
                    <a:tint val="75000"/>
                  </a:prstClr>
                </a:solidFill>
              </a:rPr>
              <a:pPr>
                <a:defRPr/>
              </a:pPr>
              <a:t>‹N°›</a:t>
            </a:fld>
            <a:endParaRPr lang="fr-FR">
              <a:solidFill>
                <a:prstClr val="black">
                  <a:tint val="75000"/>
                </a:prstClr>
              </a:solidFill>
            </a:endParaRPr>
          </a:p>
          <a:p>
            <a:pPr>
              <a:defRPr/>
            </a:pPr>
            <a:endParaRPr lang="fr-FR">
              <a:solidFill>
                <a:prstClr val="black">
                  <a:tint val="75000"/>
                </a:prstClr>
              </a:solidFill>
            </a:endParaRPr>
          </a:p>
        </p:txBody>
      </p:sp>
    </p:spTree>
    <p:extLst>
      <p:ext uri="{BB962C8B-B14F-4D97-AF65-F5344CB8AC3E}">
        <p14:creationId xmlns:p14="http://schemas.microsoft.com/office/powerpoint/2010/main" val="4140654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pPr>
              <a:defRPr/>
            </a:pPr>
            <a:r>
              <a:rPr lang="fr-FR" smtClean="0">
                <a:solidFill>
                  <a:prstClr val="black">
                    <a:tint val="75000"/>
                  </a:prstClr>
                </a:solidFill>
              </a:rPr>
              <a:t>Association Française des Diabétiques - 88 rue de la Roquette 75544 PARIS Cédex 11 - www.afd.asso.fr</a:t>
            </a:r>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pPr>
              <a:defRPr/>
            </a:pPr>
            <a:fld id="{3FF46015-A3E8-487E-BB7B-9895D6CEDC2E}" type="slidenum">
              <a:rPr lang="fr-FR">
                <a:solidFill>
                  <a:prstClr val="black">
                    <a:tint val="75000"/>
                  </a:prstClr>
                </a:solidFill>
              </a:rPr>
              <a:pPr>
                <a:defRPr/>
              </a:pPr>
              <a:t>‹N°›</a:t>
            </a:fld>
            <a:endParaRPr lang="fr-FR">
              <a:solidFill>
                <a:prstClr val="black">
                  <a:tint val="75000"/>
                </a:prstClr>
              </a:solidFill>
            </a:endParaRPr>
          </a:p>
          <a:p>
            <a:pPr>
              <a:defRPr/>
            </a:pPr>
            <a:endParaRPr lang="fr-FR">
              <a:solidFill>
                <a:prstClr val="black">
                  <a:tint val="75000"/>
                </a:prstClr>
              </a:solidFill>
            </a:endParaRPr>
          </a:p>
        </p:txBody>
      </p:sp>
    </p:spTree>
    <p:extLst>
      <p:ext uri="{BB962C8B-B14F-4D97-AF65-F5344CB8AC3E}">
        <p14:creationId xmlns:p14="http://schemas.microsoft.com/office/powerpoint/2010/main" val="32841156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pPr>
              <a:defRPr/>
            </a:pPr>
            <a:r>
              <a:rPr lang="fr-FR" smtClean="0">
                <a:solidFill>
                  <a:prstClr val="black">
                    <a:tint val="75000"/>
                  </a:prstClr>
                </a:solidFill>
              </a:rPr>
              <a:t>Association Française des Diabétiques - 88 rue de la Roquette 75544 PARIS Cédex 11 - www.afd.asso.fr</a:t>
            </a:r>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pPr>
              <a:defRPr/>
            </a:pPr>
            <a:fld id="{EC95592A-AE39-4C01-9802-DD3595FFF535}" type="slidenum">
              <a:rPr lang="fr-FR">
                <a:solidFill>
                  <a:prstClr val="black">
                    <a:tint val="75000"/>
                  </a:prstClr>
                </a:solidFill>
              </a:rPr>
              <a:pPr>
                <a:defRPr/>
              </a:pPr>
              <a:t>‹N°›</a:t>
            </a:fld>
            <a:endParaRPr lang="fr-FR">
              <a:solidFill>
                <a:prstClr val="black">
                  <a:tint val="75000"/>
                </a:prstClr>
              </a:solidFill>
            </a:endParaRPr>
          </a:p>
          <a:p>
            <a:pPr>
              <a:defRPr/>
            </a:pPr>
            <a:endParaRPr lang="fr-FR">
              <a:solidFill>
                <a:prstClr val="black">
                  <a:tint val="75000"/>
                </a:prstClr>
              </a:solidFill>
            </a:endParaRPr>
          </a:p>
        </p:txBody>
      </p:sp>
    </p:spTree>
    <p:extLst>
      <p:ext uri="{BB962C8B-B14F-4D97-AF65-F5344CB8AC3E}">
        <p14:creationId xmlns:p14="http://schemas.microsoft.com/office/powerpoint/2010/main" val="36545705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pPr>
              <a:defRPr/>
            </a:pPr>
            <a:r>
              <a:rPr lang="fr-FR" smtClean="0">
                <a:solidFill>
                  <a:prstClr val="black">
                    <a:tint val="75000"/>
                  </a:prstClr>
                </a:solidFill>
              </a:rPr>
              <a:t>Association Française des Diabétiques - 88 rue de la Roquette 75544 PARIS Cédex 11 - www.afd.asso.fr</a:t>
            </a:r>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pPr>
              <a:defRPr/>
            </a:pPr>
            <a:fld id="{7159528D-5892-4822-8EF2-9A6391CA0775}" type="slidenum">
              <a:rPr lang="fr-FR">
                <a:solidFill>
                  <a:prstClr val="black">
                    <a:tint val="75000"/>
                  </a:prstClr>
                </a:solidFill>
              </a:rPr>
              <a:pPr>
                <a:defRPr/>
              </a:pPr>
              <a:t>‹N°›</a:t>
            </a:fld>
            <a:endParaRPr lang="fr-FR">
              <a:solidFill>
                <a:prstClr val="black">
                  <a:tint val="75000"/>
                </a:prstClr>
              </a:solidFill>
            </a:endParaRPr>
          </a:p>
          <a:p>
            <a:pPr>
              <a:defRPr/>
            </a:pPr>
            <a:endParaRPr lang="fr-FR">
              <a:solidFill>
                <a:prstClr val="black">
                  <a:tint val="75000"/>
                </a:prstClr>
              </a:solidFill>
            </a:endParaRPr>
          </a:p>
        </p:txBody>
      </p:sp>
    </p:spTree>
    <p:extLst>
      <p:ext uri="{BB962C8B-B14F-4D97-AF65-F5344CB8AC3E}">
        <p14:creationId xmlns:p14="http://schemas.microsoft.com/office/powerpoint/2010/main" val="21803491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pPr>
              <a:defRPr/>
            </a:pPr>
            <a:r>
              <a:rPr lang="fr-FR" smtClean="0">
                <a:solidFill>
                  <a:prstClr val="black">
                    <a:tint val="75000"/>
                  </a:prstClr>
                </a:solidFill>
              </a:rPr>
              <a:t>Association Française des Diabétiques - 88 rue de la Roquette 75544 PARIS Cédex 11 - www.afd.asso.fr</a:t>
            </a:r>
            <a:endParaRPr lang="fr-FR">
              <a:solidFill>
                <a:prstClr val="black">
                  <a:tint val="75000"/>
                </a:prstClr>
              </a:solidFill>
            </a:endParaRPr>
          </a:p>
        </p:txBody>
      </p:sp>
      <p:sp>
        <p:nvSpPr>
          <p:cNvPr id="8" name="Espace réservé du pied de page 7"/>
          <p:cNvSpPr>
            <a:spLocks noGrp="1"/>
          </p:cNvSpPr>
          <p:nvPr>
            <p:ph type="ftr" sz="quarter" idx="11"/>
          </p:nvPr>
        </p:nvSpPr>
        <p:spPr/>
        <p:txBody>
          <a:bodyPr/>
          <a:lstStyle/>
          <a:p>
            <a:endParaRPr lang="fr-FR">
              <a:solidFill>
                <a:prstClr val="black">
                  <a:tint val="75000"/>
                </a:prstClr>
              </a:solidFill>
            </a:endParaRPr>
          </a:p>
        </p:txBody>
      </p:sp>
      <p:sp>
        <p:nvSpPr>
          <p:cNvPr id="9" name="Espace réservé du numéro de diapositive 8"/>
          <p:cNvSpPr>
            <a:spLocks noGrp="1"/>
          </p:cNvSpPr>
          <p:nvPr>
            <p:ph type="sldNum" sz="quarter" idx="12"/>
          </p:nvPr>
        </p:nvSpPr>
        <p:spPr/>
        <p:txBody>
          <a:bodyPr/>
          <a:lstStyle/>
          <a:p>
            <a:pPr>
              <a:defRPr/>
            </a:pPr>
            <a:fld id="{C4D1E002-56C8-4E28-95E3-8529D7ADFA23}" type="slidenum">
              <a:rPr lang="fr-FR">
                <a:solidFill>
                  <a:prstClr val="black">
                    <a:tint val="75000"/>
                  </a:prstClr>
                </a:solidFill>
              </a:rPr>
              <a:pPr>
                <a:defRPr/>
              </a:pPr>
              <a:t>‹N°›</a:t>
            </a:fld>
            <a:endParaRPr lang="fr-FR">
              <a:solidFill>
                <a:prstClr val="black">
                  <a:tint val="75000"/>
                </a:prstClr>
              </a:solidFill>
            </a:endParaRPr>
          </a:p>
          <a:p>
            <a:pPr>
              <a:defRPr/>
            </a:pPr>
            <a:endParaRPr lang="fr-FR">
              <a:solidFill>
                <a:prstClr val="black">
                  <a:tint val="75000"/>
                </a:prstClr>
              </a:solidFill>
            </a:endParaRPr>
          </a:p>
        </p:txBody>
      </p:sp>
    </p:spTree>
    <p:extLst>
      <p:ext uri="{BB962C8B-B14F-4D97-AF65-F5344CB8AC3E}">
        <p14:creationId xmlns:p14="http://schemas.microsoft.com/office/powerpoint/2010/main" val="40261636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pPr>
              <a:defRPr/>
            </a:pPr>
            <a:r>
              <a:rPr lang="fr-FR" smtClean="0">
                <a:solidFill>
                  <a:prstClr val="black">
                    <a:tint val="75000"/>
                  </a:prstClr>
                </a:solidFill>
              </a:rPr>
              <a:t>Association Française des Diabétiques - 88 rue de la Roquette 75544 PARIS Cédex 11 - www.afd.asso.fr</a:t>
            </a:r>
            <a:endParaRPr lang="fr-FR">
              <a:solidFill>
                <a:prstClr val="black">
                  <a:tint val="75000"/>
                </a:prstClr>
              </a:solidFill>
            </a:endParaRPr>
          </a:p>
        </p:txBody>
      </p:sp>
      <p:sp>
        <p:nvSpPr>
          <p:cNvPr id="4" name="Espace réservé du pied de page 3"/>
          <p:cNvSpPr>
            <a:spLocks noGrp="1"/>
          </p:cNvSpPr>
          <p:nvPr>
            <p:ph type="ftr" sz="quarter" idx="11"/>
          </p:nvPr>
        </p:nvSpPr>
        <p:spPr/>
        <p:txBody>
          <a:bodyPr/>
          <a:lstStyle/>
          <a:p>
            <a:endParaRPr lang="fr-FR">
              <a:solidFill>
                <a:prstClr val="black">
                  <a:tint val="75000"/>
                </a:prstClr>
              </a:solidFill>
            </a:endParaRPr>
          </a:p>
        </p:txBody>
      </p:sp>
      <p:sp>
        <p:nvSpPr>
          <p:cNvPr id="5" name="Espace réservé du numéro de diapositive 4"/>
          <p:cNvSpPr>
            <a:spLocks noGrp="1"/>
          </p:cNvSpPr>
          <p:nvPr>
            <p:ph type="sldNum" sz="quarter" idx="12"/>
          </p:nvPr>
        </p:nvSpPr>
        <p:spPr/>
        <p:txBody>
          <a:bodyPr/>
          <a:lstStyle/>
          <a:p>
            <a:pPr>
              <a:defRPr/>
            </a:pPr>
            <a:fld id="{A37338C1-B4F0-4448-8F8B-C8BD56E295FE}" type="slidenum">
              <a:rPr lang="fr-FR">
                <a:solidFill>
                  <a:prstClr val="black">
                    <a:tint val="75000"/>
                  </a:prstClr>
                </a:solidFill>
              </a:rPr>
              <a:pPr>
                <a:defRPr/>
              </a:pPr>
              <a:t>‹N°›</a:t>
            </a:fld>
            <a:endParaRPr lang="fr-FR">
              <a:solidFill>
                <a:prstClr val="black">
                  <a:tint val="75000"/>
                </a:prstClr>
              </a:solidFill>
            </a:endParaRPr>
          </a:p>
          <a:p>
            <a:pPr>
              <a:defRPr/>
            </a:pPr>
            <a:endParaRPr lang="fr-FR">
              <a:solidFill>
                <a:prstClr val="black">
                  <a:tint val="75000"/>
                </a:prstClr>
              </a:solidFill>
            </a:endParaRPr>
          </a:p>
        </p:txBody>
      </p:sp>
    </p:spTree>
    <p:extLst>
      <p:ext uri="{BB962C8B-B14F-4D97-AF65-F5344CB8AC3E}">
        <p14:creationId xmlns:p14="http://schemas.microsoft.com/office/powerpoint/2010/main" val="30099851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defRPr/>
            </a:pPr>
            <a:r>
              <a:rPr lang="fr-FR" smtClean="0">
                <a:solidFill>
                  <a:prstClr val="black">
                    <a:tint val="75000"/>
                  </a:prstClr>
                </a:solidFill>
              </a:rPr>
              <a:t>Association Française des Diabétiques - 88 rue de la Roquette 75544 PARIS Cédex 11 - www.afd.asso.fr</a:t>
            </a:r>
            <a:endParaRPr lang="fr-FR">
              <a:solidFill>
                <a:prstClr val="black">
                  <a:tint val="75000"/>
                </a:prstClr>
              </a:solidFill>
            </a:endParaRPr>
          </a:p>
        </p:txBody>
      </p:sp>
      <p:sp>
        <p:nvSpPr>
          <p:cNvPr id="3" name="Espace réservé du pied de page 2"/>
          <p:cNvSpPr>
            <a:spLocks noGrp="1"/>
          </p:cNvSpPr>
          <p:nvPr>
            <p:ph type="ftr" sz="quarter" idx="11"/>
          </p:nvPr>
        </p:nvSpPr>
        <p:spPr/>
        <p:txBody>
          <a:bodyPr/>
          <a:lstStyle/>
          <a:p>
            <a:endParaRPr lang="fr-FR">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pPr>
              <a:defRPr/>
            </a:pPr>
            <a:fld id="{9A3EC35B-8F22-49C6-A809-5F5B59B54D15}" type="slidenum">
              <a:rPr lang="fr-FR">
                <a:solidFill>
                  <a:prstClr val="black">
                    <a:tint val="75000"/>
                  </a:prstClr>
                </a:solidFill>
              </a:rPr>
              <a:pPr>
                <a:defRPr/>
              </a:pPr>
              <a:t>‹N°›</a:t>
            </a:fld>
            <a:endParaRPr lang="fr-FR">
              <a:solidFill>
                <a:prstClr val="black">
                  <a:tint val="75000"/>
                </a:prstClr>
              </a:solidFill>
            </a:endParaRPr>
          </a:p>
          <a:p>
            <a:pPr>
              <a:defRPr/>
            </a:pPr>
            <a:endParaRPr lang="fr-FR">
              <a:solidFill>
                <a:prstClr val="black">
                  <a:tint val="75000"/>
                </a:prstClr>
              </a:solidFill>
            </a:endParaRPr>
          </a:p>
        </p:txBody>
      </p:sp>
    </p:spTree>
    <p:extLst>
      <p:ext uri="{BB962C8B-B14F-4D97-AF65-F5344CB8AC3E}">
        <p14:creationId xmlns:p14="http://schemas.microsoft.com/office/powerpoint/2010/main" val="7407202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pPr>
              <a:defRPr/>
            </a:pPr>
            <a:r>
              <a:rPr lang="fr-FR" smtClean="0">
                <a:solidFill>
                  <a:prstClr val="black">
                    <a:tint val="75000"/>
                  </a:prstClr>
                </a:solidFill>
              </a:rPr>
              <a:t>Association Française des Diabétiques - 88 rue de la Roquette 75544 PARIS Cédex 11 - www.afd.asso.fr</a:t>
            </a:r>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pPr>
              <a:defRPr/>
            </a:pPr>
            <a:fld id="{F31E86CC-2407-4F57-BD36-5D5AD547924D}" type="slidenum">
              <a:rPr lang="fr-FR">
                <a:solidFill>
                  <a:prstClr val="black">
                    <a:tint val="75000"/>
                  </a:prstClr>
                </a:solidFill>
              </a:rPr>
              <a:pPr>
                <a:defRPr/>
              </a:pPr>
              <a:t>‹N°›</a:t>
            </a:fld>
            <a:endParaRPr lang="fr-FR">
              <a:solidFill>
                <a:prstClr val="black">
                  <a:tint val="75000"/>
                </a:prstClr>
              </a:solidFill>
            </a:endParaRPr>
          </a:p>
          <a:p>
            <a:pPr>
              <a:defRPr/>
            </a:pPr>
            <a:endParaRPr lang="fr-FR">
              <a:solidFill>
                <a:prstClr val="black">
                  <a:tint val="75000"/>
                </a:prstClr>
              </a:solidFill>
            </a:endParaRPr>
          </a:p>
        </p:txBody>
      </p:sp>
    </p:spTree>
    <p:extLst>
      <p:ext uri="{BB962C8B-B14F-4D97-AF65-F5344CB8AC3E}">
        <p14:creationId xmlns:p14="http://schemas.microsoft.com/office/powerpoint/2010/main" val="8604252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r>
              <a:rPr lang="fr-FR" smtClean="0"/>
              <a:t>Association Française des Diabétiques - 88 rue de la Roquette 75544 PARIS Cédex 11 - www.afd.asso.fr</a:t>
            </a:r>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C29AFAB-4201-448D-B7F6-8D309B01CD1C}" type="slidenum">
              <a:rPr lang="fr-FR" smtClean="0"/>
              <a:t>‹N°›</a:t>
            </a:fld>
            <a:endParaRPr lang="fr-FR"/>
          </a:p>
        </p:txBody>
      </p:sp>
    </p:spTree>
    <p:extLst>
      <p:ext uri="{BB962C8B-B14F-4D97-AF65-F5344CB8AC3E}">
        <p14:creationId xmlns:p14="http://schemas.microsoft.com/office/powerpoint/2010/main" val="15259824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pPr>
              <a:defRPr/>
            </a:pPr>
            <a:r>
              <a:rPr lang="fr-FR" smtClean="0">
                <a:solidFill>
                  <a:prstClr val="black">
                    <a:tint val="75000"/>
                  </a:prstClr>
                </a:solidFill>
              </a:rPr>
              <a:t>Association Française des Diabétiques - 88 rue de la Roquette 75544 PARIS Cédex 11 - www.afd.asso.fr</a:t>
            </a:r>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pPr>
              <a:defRPr/>
            </a:pPr>
            <a:fld id="{F1864DF5-1506-440D-AB4C-4A5C8E43229B}" type="slidenum">
              <a:rPr lang="fr-FR">
                <a:solidFill>
                  <a:prstClr val="black">
                    <a:tint val="75000"/>
                  </a:prstClr>
                </a:solidFill>
              </a:rPr>
              <a:pPr>
                <a:defRPr/>
              </a:pPr>
              <a:t>‹N°›</a:t>
            </a:fld>
            <a:endParaRPr lang="fr-FR">
              <a:solidFill>
                <a:prstClr val="black">
                  <a:tint val="75000"/>
                </a:prstClr>
              </a:solidFill>
            </a:endParaRPr>
          </a:p>
          <a:p>
            <a:pPr>
              <a:defRPr/>
            </a:pPr>
            <a:endParaRPr lang="fr-FR">
              <a:solidFill>
                <a:prstClr val="black">
                  <a:tint val="75000"/>
                </a:prstClr>
              </a:solidFill>
            </a:endParaRPr>
          </a:p>
        </p:txBody>
      </p:sp>
    </p:spTree>
    <p:extLst>
      <p:ext uri="{BB962C8B-B14F-4D97-AF65-F5344CB8AC3E}">
        <p14:creationId xmlns:p14="http://schemas.microsoft.com/office/powerpoint/2010/main" val="11993208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pPr>
              <a:defRPr/>
            </a:pPr>
            <a:r>
              <a:rPr lang="fr-FR" smtClean="0">
                <a:solidFill>
                  <a:prstClr val="black">
                    <a:tint val="75000"/>
                  </a:prstClr>
                </a:solidFill>
              </a:rPr>
              <a:t>Association Française des Diabétiques - 88 rue de la Roquette 75544 PARIS Cédex 11 - www.afd.asso.fr</a:t>
            </a:r>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pPr>
              <a:defRPr/>
            </a:pPr>
            <a:fld id="{607EF69D-45A9-4F6F-9F6C-6C545D5E6145}" type="slidenum">
              <a:rPr lang="fr-FR">
                <a:solidFill>
                  <a:prstClr val="black">
                    <a:tint val="75000"/>
                  </a:prstClr>
                </a:solidFill>
              </a:rPr>
              <a:pPr>
                <a:defRPr/>
              </a:pPr>
              <a:t>‹N°›</a:t>
            </a:fld>
            <a:endParaRPr lang="fr-FR">
              <a:solidFill>
                <a:prstClr val="black">
                  <a:tint val="75000"/>
                </a:prstClr>
              </a:solidFill>
            </a:endParaRPr>
          </a:p>
          <a:p>
            <a:pPr>
              <a:defRPr/>
            </a:pPr>
            <a:endParaRPr lang="fr-FR">
              <a:solidFill>
                <a:prstClr val="black">
                  <a:tint val="75000"/>
                </a:prstClr>
              </a:solidFill>
            </a:endParaRPr>
          </a:p>
        </p:txBody>
      </p:sp>
    </p:spTree>
    <p:extLst>
      <p:ext uri="{BB962C8B-B14F-4D97-AF65-F5344CB8AC3E}">
        <p14:creationId xmlns:p14="http://schemas.microsoft.com/office/powerpoint/2010/main" val="1400054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pPr>
              <a:defRPr/>
            </a:pPr>
            <a:r>
              <a:rPr lang="fr-FR" smtClean="0">
                <a:solidFill>
                  <a:prstClr val="black">
                    <a:tint val="75000"/>
                  </a:prstClr>
                </a:solidFill>
              </a:rPr>
              <a:t>Association Française des Diabétiques - 88 rue de la Roquette 75544 PARIS Cédex 11 - www.afd.asso.fr</a:t>
            </a:r>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pPr>
              <a:defRPr/>
            </a:pPr>
            <a:fld id="{6045E2A1-8AD5-4847-BE9A-0ED15048814B}" type="slidenum">
              <a:rPr lang="fr-FR">
                <a:solidFill>
                  <a:prstClr val="black">
                    <a:tint val="75000"/>
                  </a:prstClr>
                </a:solidFill>
              </a:rPr>
              <a:pPr>
                <a:defRPr/>
              </a:pPr>
              <a:t>‹N°›</a:t>
            </a:fld>
            <a:endParaRPr lang="fr-FR">
              <a:solidFill>
                <a:prstClr val="black">
                  <a:tint val="75000"/>
                </a:prstClr>
              </a:solidFill>
            </a:endParaRPr>
          </a:p>
          <a:p>
            <a:pPr>
              <a:defRPr/>
            </a:pPr>
            <a:endParaRPr lang="fr-FR">
              <a:solidFill>
                <a:prstClr val="black">
                  <a:tint val="75000"/>
                </a:prstClr>
              </a:solidFill>
            </a:endParaRPr>
          </a:p>
        </p:txBody>
      </p:sp>
    </p:spTree>
    <p:extLst>
      <p:ext uri="{BB962C8B-B14F-4D97-AF65-F5344CB8AC3E}">
        <p14:creationId xmlns:p14="http://schemas.microsoft.com/office/powerpoint/2010/main" val="26985421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r>
              <a:rPr lang="fr-FR" smtClean="0"/>
              <a:t>Association Française des Diabétiques - 88 rue de la Roquette 75544 PARIS Cédex 11 - www.afd.asso.fr</a:t>
            </a:r>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C29AFAB-4201-448D-B7F6-8D309B01CD1C}" type="slidenum">
              <a:rPr lang="fr-FR" smtClean="0"/>
              <a:t>‹N°›</a:t>
            </a:fld>
            <a:endParaRPr lang="fr-FR"/>
          </a:p>
        </p:txBody>
      </p:sp>
    </p:spTree>
    <p:extLst>
      <p:ext uri="{BB962C8B-B14F-4D97-AF65-F5344CB8AC3E}">
        <p14:creationId xmlns:p14="http://schemas.microsoft.com/office/powerpoint/2010/main" val="931013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r>
              <a:rPr lang="fr-FR" smtClean="0"/>
              <a:t>Association Française des Diabétiques - 88 rue de la Roquette 75544 PARIS Cédex 11 - www.afd.asso.fr</a:t>
            </a:r>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C29AFAB-4201-448D-B7F6-8D309B01CD1C}" type="slidenum">
              <a:rPr lang="fr-FR" smtClean="0"/>
              <a:t>‹N°›</a:t>
            </a:fld>
            <a:endParaRPr lang="fr-FR"/>
          </a:p>
        </p:txBody>
      </p:sp>
    </p:spTree>
    <p:extLst>
      <p:ext uri="{BB962C8B-B14F-4D97-AF65-F5344CB8AC3E}">
        <p14:creationId xmlns:p14="http://schemas.microsoft.com/office/powerpoint/2010/main" val="12649388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r>
              <a:rPr lang="fr-FR" smtClean="0"/>
              <a:t>Association Française des Diabétiques - 88 rue de la Roquette 75544 PARIS Cédex 11 - www.afd.asso.fr</a:t>
            </a:r>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C29AFAB-4201-448D-B7F6-8D309B01CD1C}" type="slidenum">
              <a:rPr lang="fr-FR" smtClean="0"/>
              <a:t>‹N°›</a:t>
            </a:fld>
            <a:endParaRPr lang="fr-FR"/>
          </a:p>
        </p:txBody>
      </p:sp>
    </p:spTree>
    <p:extLst>
      <p:ext uri="{BB962C8B-B14F-4D97-AF65-F5344CB8AC3E}">
        <p14:creationId xmlns:p14="http://schemas.microsoft.com/office/powerpoint/2010/main" val="26471950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r>
              <a:rPr lang="fr-FR" smtClean="0"/>
              <a:t>Association Française des Diabétiques - 88 rue de la Roquette 75544 PARIS Cédex 11 - www.afd.asso.fr</a:t>
            </a:r>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C29AFAB-4201-448D-B7F6-8D309B01CD1C}" type="slidenum">
              <a:rPr lang="fr-FR" smtClean="0"/>
              <a:t>‹N°›</a:t>
            </a:fld>
            <a:endParaRPr lang="fr-FR"/>
          </a:p>
        </p:txBody>
      </p:sp>
    </p:spTree>
    <p:extLst>
      <p:ext uri="{BB962C8B-B14F-4D97-AF65-F5344CB8AC3E}">
        <p14:creationId xmlns:p14="http://schemas.microsoft.com/office/powerpoint/2010/main" val="37480989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r>
              <a:rPr lang="fr-FR" smtClean="0"/>
              <a:t>Association Française des Diabétiques - 88 rue de la Roquette 75544 PARIS Cédex 11 - www.afd.asso.fr</a:t>
            </a:r>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C29AFAB-4201-448D-B7F6-8D309B01CD1C}" type="slidenum">
              <a:rPr lang="fr-FR" smtClean="0"/>
              <a:t>‹N°›</a:t>
            </a:fld>
            <a:endParaRPr lang="fr-FR"/>
          </a:p>
        </p:txBody>
      </p:sp>
    </p:spTree>
    <p:extLst>
      <p:ext uri="{BB962C8B-B14F-4D97-AF65-F5344CB8AC3E}">
        <p14:creationId xmlns:p14="http://schemas.microsoft.com/office/powerpoint/2010/main" val="3702752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r>
              <a:rPr lang="fr-FR" smtClean="0"/>
              <a:t>Association Française des Diabétiques - 88 rue de la Roquette 75544 PARIS Cédex 11 - www.afd.asso.fr</a:t>
            </a:r>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C29AFAB-4201-448D-B7F6-8D309B01CD1C}" type="slidenum">
              <a:rPr lang="fr-FR" smtClean="0"/>
              <a:t>‹N°›</a:t>
            </a:fld>
            <a:endParaRPr lang="fr-FR"/>
          </a:p>
        </p:txBody>
      </p:sp>
    </p:spTree>
    <p:extLst>
      <p:ext uri="{BB962C8B-B14F-4D97-AF65-F5344CB8AC3E}">
        <p14:creationId xmlns:p14="http://schemas.microsoft.com/office/powerpoint/2010/main" val="8665592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r>
              <a:rPr lang="fr-FR" smtClean="0"/>
              <a:t>Association Française des Diabétiques - 88 rue de la Roquette 75544 PARIS Cédex 11 - www.afd.asso.fr</a:t>
            </a:r>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C29AFAB-4201-448D-B7F6-8D309B01CD1C}" type="slidenum">
              <a:rPr lang="fr-FR" smtClean="0"/>
              <a:t>‹N°›</a:t>
            </a:fld>
            <a:endParaRPr lang="fr-FR"/>
          </a:p>
        </p:txBody>
      </p:sp>
    </p:spTree>
    <p:extLst>
      <p:ext uri="{BB962C8B-B14F-4D97-AF65-F5344CB8AC3E}">
        <p14:creationId xmlns:p14="http://schemas.microsoft.com/office/powerpoint/2010/main" val="3410157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fr-FR" dirty="0" smtClean="0"/>
              <a:t>Association Française des Diabétiques - 88 rue de la Roquette 75544 PARIS </a:t>
            </a:r>
            <a:r>
              <a:rPr lang="fr-FR" dirty="0" err="1" smtClean="0"/>
              <a:t>Cédex</a:t>
            </a:r>
            <a:r>
              <a:rPr lang="fr-FR" dirty="0" smtClean="0"/>
              <a:t> 11 - www.afd.asso.fr</a:t>
            </a:r>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29AFAB-4201-448D-B7F6-8D309B01CD1C}" type="slidenum">
              <a:rPr lang="fr-FR" smtClean="0"/>
              <a:t>‹N°›</a:t>
            </a:fld>
            <a:endParaRPr lang="fr-FR"/>
          </a:p>
        </p:txBody>
      </p:sp>
    </p:spTree>
    <p:extLst>
      <p:ext uri="{BB962C8B-B14F-4D97-AF65-F5344CB8AC3E}">
        <p14:creationId xmlns:p14="http://schemas.microsoft.com/office/powerpoint/2010/main" val="14021910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hf sldNum="0"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0" fontAlgn="base" hangingPunct="0">
              <a:spcBef>
                <a:spcPct val="0"/>
              </a:spcBef>
              <a:spcAft>
                <a:spcPct val="0"/>
              </a:spcAft>
              <a:defRPr/>
            </a:pPr>
            <a:r>
              <a:rPr lang="fr-FR" smtClean="0">
                <a:solidFill>
                  <a:prstClr val="black">
                    <a:tint val="75000"/>
                  </a:prstClr>
                </a:solidFill>
                <a:latin typeface="Arial" charset="0"/>
                <a:ea typeface="ＭＳ Ｐゴシック" pitchFamily="-96" charset="-128"/>
              </a:rPr>
              <a:t>Association Française des Diabétiques - 88 rue de la Roquette 75544 PARIS Cédex 11 - www.afd.asso.fr</a:t>
            </a:r>
            <a:endParaRPr lang="fr-FR">
              <a:solidFill>
                <a:prstClr val="black">
                  <a:tint val="75000"/>
                </a:prstClr>
              </a:solidFill>
              <a:latin typeface="Arial" charset="0"/>
              <a:ea typeface="ＭＳ Ｐゴシック" pitchFamily="-96" charset="-128"/>
            </a:endParaRP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0" fontAlgn="base" hangingPunct="0">
              <a:spcBef>
                <a:spcPct val="0"/>
              </a:spcBef>
              <a:spcAft>
                <a:spcPct val="0"/>
              </a:spcAft>
            </a:pPr>
            <a:endParaRPr lang="fr-FR">
              <a:solidFill>
                <a:prstClr val="black">
                  <a:tint val="75000"/>
                </a:prstClr>
              </a:solidFill>
              <a:latin typeface="Arial" charset="0"/>
              <a:ea typeface="ＭＳ Ｐゴシック" pitchFamily="-96" charset="-128"/>
            </a:endParaRP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eaLnBrk="0" fontAlgn="base" hangingPunct="0">
              <a:spcBef>
                <a:spcPct val="0"/>
              </a:spcBef>
              <a:spcAft>
                <a:spcPct val="0"/>
              </a:spcAft>
              <a:defRPr/>
            </a:pPr>
            <a:fld id="{45ABF32E-D9F6-43BD-9B07-1A520D5828CC}" type="slidenum">
              <a:rPr lang="fr-FR">
                <a:solidFill>
                  <a:prstClr val="black">
                    <a:tint val="75000"/>
                  </a:prstClr>
                </a:solidFill>
                <a:latin typeface="Arial" charset="0"/>
                <a:ea typeface="ＭＳ Ｐゴシック" pitchFamily="-96" charset="-128"/>
              </a:rPr>
              <a:pPr eaLnBrk="0" fontAlgn="base" hangingPunct="0">
                <a:spcBef>
                  <a:spcPct val="0"/>
                </a:spcBef>
                <a:spcAft>
                  <a:spcPct val="0"/>
                </a:spcAft>
                <a:defRPr/>
              </a:pPr>
              <a:t>‹N°›</a:t>
            </a:fld>
            <a:endParaRPr lang="fr-FR">
              <a:solidFill>
                <a:prstClr val="black">
                  <a:tint val="75000"/>
                </a:prstClr>
              </a:solidFill>
              <a:latin typeface="Arial" charset="0"/>
              <a:ea typeface="ＭＳ Ｐゴシック" pitchFamily="-96" charset="-128"/>
            </a:endParaRPr>
          </a:p>
          <a:p>
            <a:pPr eaLnBrk="0" fontAlgn="base" hangingPunct="0">
              <a:spcBef>
                <a:spcPct val="0"/>
              </a:spcBef>
              <a:spcAft>
                <a:spcPct val="0"/>
              </a:spcAft>
              <a:defRPr/>
            </a:pPr>
            <a:endParaRPr lang="fr-FR">
              <a:solidFill>
                <a:prstClr val="black">
                  <a:tint val="75000"/>
                </a:prstClr>
              </a:solidFill>
              <a:latin typeface="Arial" charset="0"/>
              <a:ea typeface="ＭＳ Ｐゴシック" pitchFamily="-96" charset="-128"/>
            </a:endParaRPr>
          </a:p>
        </p:txBody>
      </p:sp>
      <p:pic>
        <p:nvPicPr>
          <p:cNvPr id="7" name="Picture 10" descr="AFD_PPT_masque"/>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29393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federationdesdiabetiques.org/" TargetMode="External"/><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3.jpe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hyperlink" Target="https://www.federationdesdiabetiques.or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hyperlink" Target="http://www.animaseurope.eu/fr/" TargetMode="Externa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hyperlink" Target="http://www.medtronic-diabete.com/"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7.jpeg"/><Relationship Id="rId5" Type="http://schemas.openxmlformats.org/officeDocument/2006/relationships/hyperlink" Target="http://www.roche.fr/" TargetMode="External"/><Relationship Id="rId4" Type="http://schemas.openxmlformats.org/officeDocument/2006/relationships/hyperlink" Target="http://www.accu-chek.fr/"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8.png"/><Relationship Id="rId5" Type="http://schemas.openxmlformats.org/officeDocument/2006/relationships/hyperlink" Target="http://www.roche.fr/" TargetMode="External"/><Relationship Id="rId4" Type="http://schemas.openxmlformats.org/officeDocument/2006/relationships/hyperlink" Target="http://www.accu-chek.fr/"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9.png"/><Relationship Id="rId4" Type="http://schemas.openxmlformats.org/officeDocument/2006/relationships/hyperlink" Target="https://www.myomnipod.com/"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11.jpe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Espace réservé de la date 3"/>
          <p:cNvSpPr>
            <a:spLocks noGrp="1"/>
          </p:cNvSpPr>
          <p:nvPr>
            <p:ph type="dt" sz="half" idx="10"/>
          </p:nvPr>
        </p:nvSpPr>
        <p:spPr>
          <a:noFill/>
        </p:spPr>
        <p:txBody>
          <a:bodyPr/>
          <a:lstStyle>
            <a:lvl1pPr>
              <a:defRPr sz="2400">
                <a:solidFill>
                  <a:schemeClr val="tx1"/>
                </a:solidFill>
                <a:latin typeface="Arial" charset="0"/>
                <a:ea typeface="ＭＳ Ｐゴシック" pitchFamily="-96" charset="-128"/>
              </a:defRPr>
            </a:lvl1pPr>
            <a:lvl2pPr marL="742950" indent="-285750">
              <a:defRPr sz="2400">
                <a:solidFill>
                  <a:schemeClr val="tx1"/>
                </a:solidFill>
                <a:latin typeface="Arial" charset="0"/>
                <a:ea typeface="ＭＳ Ｐゴシック" pitchFamily="-96" charset="-128"/>
              </a:defRPr>
            </a:lvl2pPr>
            <a:lvl3pPr marL="1143000" indent="-228600">
              <a:defRPr sz="2400">
                <a:solidFill>
                  <a:schemeClr val="tx1"/>
                </a:solidFill>
                <a:latin typeface="Arial" charset="0"/>
                <a:ea typeface="ＭＳ Ｐゴシック" pitchFamily="-96" charset="-128"/>
              </a:defRPr>
            </a:lvl3pPr>
            <a:lvl4pPr marL="1600200" indent="-228600">
              <a:defRPr sz="2400">
                <a:solidFill>
                  <a:schemeClr val="tx1"/>
                </a:solidFill>
                <a:latin typeface="Arial" charset="0"/>
                <a:ea typeface="ＭＳ Ｐゴシック" pitchFamily="-96" charset="-128"/>
              </a:defRPr>
            </a:lvl4pPr>
            <a:lvl5pPr marL="2057400" indent="-228600">
              <a:defRPr sz="2400">
                <a:solidFill>
                  <a:schemeClr val="tx1"/>
                </a:solidFill>
                <a:latin typeface="Arial" charset="0"/>
                <a:ea typeface="ＭＳ Ｐゴシック" pitchFamily="-96"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96"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96"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96"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96" charset="-128"/>
              </a:defRPr>
            </a:lvl9pPr>
          </a:lstStyle>
          <a:p>
            <a:r>
              <a:rPr lang="fr-FR" sz="800" dirty="0" smtClean="0"/>
              <a:t>Association Française des Diabétiques - 88 rue de la Roquette 75544 PARIS </a:t>
            </a:r>
            <a:r>
              <a:rPr lang="fr-FR" sz="800" dirty="0" err="1" smtClean="0"/>
              <a:t>Cédex</a:t>
            </a:r>
            <a:r>
              <a:rPr lang="fr-FR" sz="800" smtClean="0"/>
              <a:t> 11 - www.afd.asso.fr</a:t>
            </a:r>
            <a:endParaRPr lang="fr-FR" sz="800"/>
          </a:p>
        </p:txBody>
      </p:sp>
      <p:pic>
        <p:nvPicPr>
          <p:cNvPr id="11" name="Picture 10" descr="AFD_PPT_masqu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4" y="-2197"/>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ZoneTexte 2"/>
          <p:cNvSpPr txBox="1"/>
          <p:nvPr/>
        </p:nvSpPr>
        <p:spPr>
          <a:xfrm>
            <a:off x="1111377" y="3233632"/>
            <a:ext cx="6895026" cy="1077218"/>
          </a:xfrm>
          <a:prstGeom prst="rect">
            <a:avLst/>
          </a:prstGeom>
          <a:noFill/>
          <a:ln>
            <a:noFill/>
          </a:ln>
        </p:spPr>
        <p:txBody>
          <a:bodyPr wrap="square" rtlCol="0">
            <a:spAutoFit/>
          </a:bodyPr>
          <a:lstStyle/>
          <a:p>
            <a:pPr algn="ctr"/>
            <a:r>
              <a:rPr lang="fr-FR" sz="3600" b="1" dirty="0" smtClean="0"/>
              <a:t>Choisir sa pompe à insuline</a:t>
            </a:r>
            <a:endParaRPr lang="fr-FR" sz="3600" b="1" dirty="0"/>
          </a:p>
          <a:p>
            <a:pPr algn="ctr"/>
            <a:r>
              <a:rPr lang="fr-FR" sz="2800" b="1" dirty="0"/>
              <a:t>P</a:t>
            </a:r>
            <a:r>
              <a:rPr lang="fr-FR" sz="2800" b="1" dirty="0" smtClean="0"/>
              <a:t>anorama</a:t>
            </a:r>
            <a:endParaRPr lang="fr-FR" sz="3600" b="1" dirty="0"/>
          </a:p>
        </p:txBody>
      </p:sp>
      <p:sp>
        <p:nvSpPr>
          <p:cNvPr id="6" name="ZoneTexte 5"/>
          <p:cNvSpPr txBox="1"/>
          <p:nvPr/>
        </p:nvSpPr>
        <p:spPr>
          <a:xfrm>
            <a:off x="6696024" y="597494"/>
            <a:ext cx="2340472" cy="307777"/>
          </a:xfrm>
          <a:prstGeom prst="rect">
            <a:avLst/>
          </a:prstGeom>
          <a:noFill/>
        </p:spPr>
        <p:txBody>
          <a:bodyPr wrap="square" rtlCol="0">
            <a:spAutoFit/>
          </a:bodyPr>
          <a:lstStyle/>
          <a:p>
            <a:r>
              <a:rPr lang="fr-FR" sz="1400" b="1" dirty="0" smtClean="0"/>
              <a:t>Mise à jour : septembre 2018</a:t>
            </a:r>
            <a:endParaRPr lang="fr-FR" sz="1400" b="1" dirty="0"/>
          </a:p>
        </p:txBody>
      </p:sp>
      <p:sp>
        <p:nvSpPr>
          <p:cNvPr id="10" name="Espace réservé de la date 3"/>
          <p:cNvSpPr txBox="1">
            <a:spLocks/>
          </p:cNvSpPr>
          <p:nvPr/>
        </p:nvSpPr>
        <p:spPr>
          <a:xfrm>
            <a:off x="0" y="6319903"/>
            <a:ext cx="7812360" cy="650377"/>
          </a:xfrm>
          <a:prstGeom prst="rect">
            <a:avLst/>
          </a:prstGeom>
          <a:noFill/>
        </p:spPr>
        <p:txBody>
          <a:bodyPr vert="horz" lIns="91440" tIns="45720" rIns="91440" bIns="45720" rtlCol="0" anchor="ctr"/>
          <a:lstStyle>
            <a:defPPr>
              <a:defRPr lang="fr-FR"/>
            </a:defPPr>
            <a:lvl1pPr marL="0" algn="l" defTabSz="914400" rtl="0" eaLnBrk="1" latinLnBrk="0" hangingPunct="1">
              <a:defRPr sz="2400" kern="1200">
                <a:solidFill>
                  <a:schemeClr val="tx1"/>
                </a:solidFill>
                <a:latin typeface="Arial" charset="0"/>
                <a:ea typeface="ＭＳ Ｐゴシック" pitchFamily="-96" charset="-128"/>
                <a:cs typeface="+mn-cs"/>
              </a:defRPr>
            </a:lvl1pPr>
            <a:lvl2pPr marL="742950" indent="-285750" algn="l" defTabSz="914400" rtl="0" eaLnBrk="1" latinLnBrk="0" hangingPunct="1">
              <a:defRPr sz="2400" kern="1200">
                <a:solidFill>
                  <a:schemeClr val="tx1"/>
                </a:solidFill>
                <a:latin typeface="Arial" charset="0"/>
                <a:ea typeface="ＭＳ Ｐゴシック" pitchFamily="-96" charset="-128"/>
                <a:cs typeface="+mn-cs"/>
              </a:defRPr>
            </a:lvl2pPr>
            <a:lvl3pPr marL="1143000" indent="-228600" algn="l" defTabSz="914400" rtl="0" eaLnBrk="1" latinLnBrk="0" hangingPunct="1">
              <a:defRPr sz="2400" kern="1200">
                <a:solidFill>
                  <a:schemeClr val="tx1"/>
                </a:solidFill>
                <a:latin typeface="Arial" charset="0"/>
                <a:ea typeface="ＭＳ Ｐゴシック" pitchFamily="-96" charset="-128"/>
                <a:cs typeface="+mn-cs"/>
              </a:defRPr>
            </a:lvl3pPr>
            <a:lvl4pPr marL="1600200" indent="-228600" algn="l" defTabSz="914400" rtl="0" eaLnBrk="1" latinLnBrk="0" hangingPunct="1">
              <a:defRPr sz="2400" kern="1200">
                <a:solidFill>
                  <a:schemeClr val="tx1"/>
                </a:solidFill>
                <a:latin typeface="Arial" charset="0"/>
                <a:ea typeface="ＭＳ Ｐゴシック" pitchFamily="-96" charset="-128"/>
                <a:cs typeface="+mn-cs"/>
              </a:defRPr>
            </a:lvl4pPr>
            <a:lvl5pPr marL="2057400" indent="-228600" algn="l" defTabSz="914400" rtl="0" eaLnBrk="1" latinLnBrk="0" hangingPunct="1">
              <a:defRPr sz="2400" kern="1200">
                <a:solidFill>
                  <a:schemeClr val="tx1"/>
                </a:solidFill>
                <a:latin typeface="Arial" charset="0"/>
                <a:ea typeface="ＭＳ Ｐゴシック" pitchFamily="-96" charset="-128"/>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Arial" charset="0"/>
                <a:ea typeface="ＭＳ Ｐゴシック" pitchFamily="-96" charset="-128"/>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Arial" charset="0"/>
                <a:ea typeface="ＭＳ Ｐゴシック" pitchFamily="-96" charset="-128"/>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Arial" charset="0"/>
                <a:ea typeface="ＭＳ Ｐゴシック" pitchFamily="-96" charset="-128"/>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Arial" charset="0"/>
                <a:ea typeface="ＭＳ Ｐゴシック" pitchFamily="-96" charset="-128"/>
                <a:cs typeface="+mn-cs"/>
              </a:defRPr>
            </a:lvl9pPr>
          </a:lstStyle>
          <a:p>
            <a:r>
              <a:rPr lang="fr-FR" sz="800" dirty="0" smtClean="0"/>
              <a:t>Fédération Française des Diabétiques - 88 rue de la Roquette 75544 PARIS Cedex 11 – 01 40 09 24 25 – </a:t>
            </a:r>
            <a:r>
              <a:rPr lang="fr-FR" sz="800" dirty="0" smtClean="0">
                <a:hlinkClick r:id="rId3"/>
              </a:rPr>
              <a:t>www.federationdesdiabetiques.org </a:t>
            </a:r>
            <a:endParaRPr lang="fr-FR" sz="800" dirty="0"/>
          </a:p>
        </p:txBody>
      </p:sp>
      <p:pic>
        <p:nvPicPr>
          <p:cNvPr id="12" name="Imag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00392" y="6205848"/>
            <a:ext cx="936104" cy="595965"/>
          </a:xfrm>
          <a:prstGeom prst="rect">
            <a:avLst/>
          </a:prstGeom>
        </p:spPr>
      </p:pic>
      <p:pic>
        <p:nvPicPr>
          <p:cNvPr id="2" name="Imag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1520" y="597494"/>
            <a:ext cx="2534028" cy="1613273"/>
          </a:xfrm>
          <a:prstGeom prst="rect">
            <a:avLst/>
          </a:prstGeom>
        </p:spPr>
      </p:pic>
    </p:spTree>
    <p:extLst>
      <p:ext uri="{BB962C8B-B14F-4D97-AF65-F5344CB8AC3E}">
        <p14:creationId xmlns:p14="http://schemas.microsoft.com/office/powerpoint/2010/main" val="32383121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p:cNvSpPr txBox="1"/>
          <p:nvPr/>
        </p:nvSpPr>
        <p:spPr>
          <a:xfrm>
            <a:off x="8532440" y="44624"/>
            <a:ext cx="504056" cy="369332"/>
          </a:xfrm>
          <a:prstGeom prst="rect">
            <a:avLst/>
          </a:prstGeom>
          <a:noFill/>
        </p:spPr>
        <p:txBody>
          <a:bodyPr wrap="square" rtlCol="0">
            <a:spAutoFit/>
          </a:bodyPr>
          <a:lstStyle/>
          <a:p>
            <a:pPr algn="ctr"/>
            <a:r>
              <a:rPr lang="fr-FR" dirty="0" smtClean="0">
                <a:solidFill>
                  <a:schemeClr val="bg1"/>
                </a:solidFill>
              </a:rPr>
              <a:t>5</a:t>
            </a:r>
            <a:endParaRPr lang="fr-FR" dirty="0">
              <a:solidFill>
                <a:schemeClr val="bg1"/>
              </a:solidFill>
            </a:endParaRPr>
          </a:p>
        </p:txBody>
      </p:sp>
      <p:sp>
        <p:nvSpPr>
          <p:cNvPr id="2" name="Rectangle 1"/>
          <p:cNvSpPr/>
          <p:nvPr/>
        </p:nvSpPr>
        <p:spPr>
          <a:xfrm>
            <a:off x="7241938" y="6610436"/>
            <a:ext cx="998992" cy="215444"/>
          </a:xfrm>
          <a:prstGeom prst="rect">
            <a:avLst/>
          </a:prstGeom>
        </p:spPr>
        <p:txBody>
          <a:bodyPr wrap="none">
            <a:spAutoFit/>
          </a:bodyPr>
          <a:lstStyle/>
          <a:p>
            <a:pPr algn="ctr"/>
            <a:r>
              <a:rPr lang="fr-FR" sz="800" dirty="0" smtClean="0"/>
              <a:t>*Non Communiqué</a:t>
            </a:r>
            <a:endParaRPr lang="fr-FR" sz="800" dirty="0"/>
          </a:p>
        </p:txBody>
      </p:sp>
      <p:pic>
        <p:nvPicPr>
          <p:cNvPr id="9" name="Imag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41975" y="6262035"/>
            <a:ext cx="936104" cy="595965"/>
          </a:xfrm>
          <a:prstGeom prst="rect">
            <a:avLst/>
          </a:prstGeom>
        </p:spPr>
      </p:pic>
      <p:graphicFrame>
        <p:nvGraphicFramePr>
          <p:cNvPr id="11" name="Espace réservé du contenu 10"/>
          <p:cNvGraphicFramePr>
            <a:graphicFrameLocks noGrp="1"/>
          </p:cNvGraphicFramePr>
          <p:nvPr>
            <p:ph idx="1"/>
            <p:extLst>
              <p:ext uri="{D42A27DB-BD31-4B8C-83A1-F6EECF244321}">
                <p14:modId xmlns:p14="http://schemas.microsoft.com/office/powerpoint/2010/main" val="211867209"/>
              </p:ext>
            </p:extLst>
          </p:nvPr>
        </p:nvGraphicFramePr>
        <p:xfrm>
          <a:off x="0" y="0"/>
          <a:ext cx="9108503" cy="6881770"/>
        </p:xfrm>
        <a:graphic>
          <a:graphicData uri="http://schemas.openxmlformats.org/drawingml/2006/table">
            <a:tbl>
              <a:tblPr firstRow="1" bandRow="1">
                <a:tableStyleId>{5C22544A-7EE6-4342-B048-85BDC9FD1C3A}</a:tableStyleId>
              </a:tblPr>
              <a:tblGrid>
                <a:gridCol w="1215683"/>
                <a:gridCol w="3335792"/>
                <a:gridCol w="1437344"/>
                <a:gridCol w="3119684"/>
              </a:tblGrid>
              <a:tr h="735377">
                <a:tc gridSpan="4">
                  <a:txBody>
                    <a:bodyPr/>
                    <a:lstStyle/>
                    <a:p>
                      <a:pPr marL="0" marR="0" lvl="5" indent="0" algn="ctr" defTabSz="914400" rtl="0" eaLnBrk="1" fontAlgn="auto" latinLnBrk="0" hangingPunct="1">
                        <a:lnSpc>
                          <a:spcPct val="100000"/>
                        </a:lnSpc>
                        <a:spcBef>
                          <a:spcPts val="0"/>
                        </a:spcBef>
                        <a:spcAft>
                          <a:spcPts val="0"/>
                        </a:spcAft>
                        <a:buClrTx/>
                        <a:buSzTx/>
                        <a:buFontTx/>
                        <a:buNone/>
                        <a:tabLst/>
                        <a:defRPr/>
                      </a:pPr>
                      <a:r>
                        <a:rPr lang="fr-FR" sz="1600" b="1" u="sng" strike="noStrike" dirty="0" smtClean="0">
                          <a:solidFill>
                            <a:srgbClr val="C00000"/>
                          </a:solidFill>
                          <a:effectLst/>
                          <a:latin typeface="+mn-lt"/>
                        </a:rPr>
                        <a:t>MY</a:t>
                      </a:r>
                      <a:r>
                        <a:rPr lang="fr-FR" sz="1600" b="1" u="sng" strike="noStrike" baseline="0" dirty="0" smtClean="0">
                          <a:solidFill>
                            <a:srgbClr val="C00000"/>
                          </a:solidFill>
                          <a:effectLst/>
                          <a:latin typeface="+mn-lt"/>
                        </a:rPr>
                        <a:t> LIFE </a:t>
                      </a:r>
                      <a:r>
                        <a:rPr lang="fr-FR" sz="1600" b="1" u="sng" strike="noStrike" dirty="0" smtClean="0">
                          <a:solidFill>
                            <a:srgbClr val="C00000"/>
                          </a:solidFill>
                          <a:effectLst/>
                          <a:latin typeface="+mn-lt"/>
                        </a:rPr>
                        <a:t>YPSOPUMP</a:t>
                      </a:r>
                      <a:r>
                        <a:rPr lang="fr-FR" sz="1600" b="1" u="sng" strike="noStrike" baseline="0" dirty="0" smtClean="0">
                          <a:solidFill>
                            <a:srgbClr val="C00000"/>
                          </a:solidFill>
                          <a:effectLst/>
                          <a:latin typeface="+mn-lt"/>
                        </a:rPr>
                        <a:t> </a:t>
                      </a:r>
                      <a:r>
                        <a:rPr lang="fr-FR" sz="1600" b="1" u="sng" strike="noStrike" dirty="0" smtClean="0">
                          <a:solidFill>
                            <a:srgbClr val="C00000"/>
                          </a:solidFill>
                          <a:effectLst/>
                          <a:latin typeface="+mn-lt"/>
                        </a:rPr>
                        <a:t>®</a:t>
                      </a:r>
                      <a:r>
                        <a:rPr lang="fr-FR" sz="1800" b="1" u="none" strike="noStrike" baseline="0" dirty="0" smtClean="0">
                          <a:solidFill>
                            <a:schemeClr val="tx1"/>
                          </a:solidFill>
                          <a:effectLst/>
                          <a:latin typeface="+mn-lt"/>
                        </a:rPr>
                        <a:t> </a:t>
                      </a:r>
                    </a:p>
                    <a:p>
                      <a:pPr marL="0" marR="0" lvl="5" indent="0" algn="ctr" defTabSz="914400" rtl="0" eaLnBrk="1" fontAlgn="auto" latinLnBrk="0" hangingPunct="1">
                        <a:lnSpc>
                          <a:spcPct val="100000"/>
                        </a:lnSpc>
                        <a:spcBef>
                          <a:spcPts val="0"/>
                        </a:spcBef>
                        <a:spcAft>
                          <a:spcPts val="0"/>
                        </a:spcAft>
                        <a:buClrTx/>
                        <a:buSzTx/>
                        <a:buFontTx/>
                        <a:buNone/>
                        <a:tabLst/>
                        <a:defRPr/>
                      </a:pPr>
                      <a:endParaRPr lang="fr-FR" sz="1200" b="0" u="none" dirty="0" smtClean="0">
                        <a:solidFill>
                          <a:srgbClr val="C00000"/>
                        </a:solidFill>
                      </a:endParaRPr>
                    </a:p>
                    <a:p>
                      <a:pPr marL="0" marR="0" lvl="5" indent="0" algn="ctr" defTabSz="914400" rtl="0" eaLnBrk="1" fontAlgn="auto" latinLnBrk="0" hangingPunct="1">
                        <a:lnSpc>
                          <a:spcPct val="100000"/>
                        </a:lnSpc>
                        <a:spcBef>
                          <a:spcPts val="0"/>
                        </a:spcBef>
                        <a:spcAft>
                          <a:spcPts val="0"/>
                        </a:spcAft>
                        <a:buClrTx/>
                        <a:buSzTx/>
                        <a:buFontTx/>
                        <a:buNone/>
                        <a:tabLst/>
                        <a:defRPr/>
                      </a:pPr>
                      <a:endParaRPr lang="fr-FR" sz="1200" b="0" u="none" dirty="0" smtClean="0">
                        <a:solidFill>
                          <a:srgbClr val="C00000"/>
                        </a:solidFill>
                      </a:endParaRPr>
                    </a:p>
                  </a:txBody>
                  <a:tcPr>
                    <a:solidFill>
                      <a:schemeClr val="bg1"/>
                    </a:solidFill>
                  </a:tcPr>
                </a:tc>
                <a:tc hMerge="1">
                  <a:txBody>
                    <a:bodyPr/>
                    <a:lstStyle/>
                    <a:p>
                      <a:endParaRPr lang="fr-FR" dirty="0">
                        <a:solidFill>
                          <a:srgbClr val="C00000"/>
                        </a:solidFill>
                      </a:endParaRPr>
                    </a:p>
                  </a:txBody>
                  <a:tcPr>
                    <a:solidFill>
                      <a:srgbClr val="B80F1C"/>
                    </a:solidFill>
                  </a:tcPr>
                </a:tc>
                <a:tc hMerge="1">
                  <a:txBody>
                    <a:bodyPr/>
                    <a:lstStyle/>
                    <a:p>
                      <a:endParaRPr lang="fr-FR" dirty="0">
                        <a:solidFill>
                          <a:srgbClr val="C00000"/>
                        </a:solidFill>
                      </a:endParaRPr>
                    </a:p>
                  </a:txBody>
                  <a:tcPr>
                    <a:solidFill>
                      <a:srgbClr val="B80F1C"/>
                    </a:solidFill>
                  </a:tcPr>
                </a:tc>
                <a:tc hMerge="1">
                  <a:txBody>
                    <a:bodyPr/>
                    <a:lstStyle/>
                    <a:p>
                      <a:endParaRPr lang="fr-FR" dirty="0">
                        <a:solidFill>
                          <a:srgbClr val="C00000"/>
                        </a:solidFill>
                      </a:endParaRPr>
                    </a:p>
                  </a:txBody>
                  <a:tcPr>
                    <a:solidFill>
                      <a:srgbClr val="B80F1C"/>
                    </a:solidFill>
                  </a:tcPr>
                </a:tc>
              </a:tr>
              <a:tr h="398329">
                <a:tc>
                  <a:txBody>
                    <a:bodyPr/>
                    <a:lstStyle/>
                    <a:p>
                      <a:pPr marL="0" lvl="1" algn="l" defTabSz="914400" rtl="0" eaLnBrk="1" fontAlgn="ctr" latinLnBrk="0" hangingPunct="1"/>
                      <a:r>
                        <a:rPr lang="fr-FR" sz="1000" b="1" kern="1200" dirty="0" smtClean="0">
                          <a:solidFill>
                            <a:schemeClr val="dk1"/>
                          </a:solidFill>
                          <a:latin typeface="+mn-lt"/>
                          <a:ea typeface="+mn-ea"/>
                          <a:cs typeface="+mn-cs"/>
                        </a:rPr>
                        <a:t>TAILLE ET POIDS</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r>
                        <a:rPr lang="fr-FR" sz="1000" b="0" i="0" u="none" strike="noStrike" baseline="0" dirty="0" smtClean="0">
                          <a:solidFill>
                            <a:srgbClr val="000000"/>
                          </a:solidFill>
                          <a:effectLst/>
                          <a:latin typeface="Calibri" panose="020F0502020204030204" pitchFamily="34" charset="0"/>
                        </a:rPr>
                        <a:t>  </a:t>
                      </a:r>
                    </a:p>
                    <a:p>
                      <a:pPr algn="l" fontAlgn="b"/>
                      <a:r>
                        <a:rPr lang="fr-FR" sz="1000" b="0" i="0" u="none" strike="noStrike" baseline="0" dirty="0" smtClean="0">
                          <a:solidFill>
                            <a:srgbClr val="000000"/>
                          </a:solidFill>
                          <a:effectLst/>
                          <a:latin typeface="Calibri" panose="020F0502020204030204" pitchFamily="34" charset="0"/>
                        </a:rPr>
                        <a:t>  7,8 × 4,6 × 1,6 cm</a:t>
                      </a:r>
                    </a:p>
                    <a:p>
                      <a:pPr algn="l" fontAlgn="b"/>
                      <a:r>
                        <a:rPr lang="fr-FR" sz="1000" b="0" i="0" u="none" strike="noStrike" dirty="0" smtClean="0">
                          <a:solidFill>
                            <a:srgbClr val="000000"/>
                          </a:solidFill>
                          <a:effectLst/>
                          <a:latin typeface="Calibri" panose="020F0502020204030204" pitchFamily="34" charset="0"/>
                        </a:rPr>
                        <a:t>  83 grammes</a:t>
                      </a:r>
                      <a:r>
                        <a:rPr lang="fr-FR" sz="1000" b="0" i="0" u="none" strike="noStrike" baseline="0" dirty="0" smtClean="0">
                          <a:solidFill>
                            <a:srgbClr val="000000"/>
                          </a:solidFill>
                          <a:effectLst/>
                          <a:latin typeface="Calibri" panose="020F0502020204030204" pitchFamily="34" charset="0"/>
                        </a:rPr>
                        <a:t> (avec pile et cartouche pleine)</a:t>
                      </a:r>
                      <a:endParaRPr lang="fr-FR" sz="1000" b="0" i="0" u="none" strike="noStrike" dirty="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marL="0" marR="0" lvl="1" indent="0" algn="l" defTabSz="914400" rtl="0" eaLnBrk="1" fontAlgn="ctr" latinLnBrk="0" hangingPunct="1">
                        <a:lnSpc>
                          <a:spcPct val="100000"/>
                        </a:lnSpc>
                        <a:spcBef>
                          <a:spcPts val="0"/>
                        </a:spcBef>
                        <a:spcAft>
                          <a:spcPts val="0"/>
                        </a:spcAft>
                        <a:buClrTx/>
                        <a:buSzTx/>
                        <a:buFontTx/>
                        <a:buNone/>
                        <a:tabLst/>
                        <a:defRPr/>
                      </a:pPr>
                      <a:r>
                        <a:rPr lang="fr-FR" sz="1000" b="1" kern="1200" dirty="0" smtClean="0">
                          <a:solidFill>
                            <a:schemeClr val="dk1"/>
                          </a:solidFill>
                          <a:latin typeface="+mn-lt"/>
                          <a:ea typeface="+mn-ea"/>
                          <a:cs typeface="+mn-cs"/>
                        </a:rPr>
                        <a:t>ETANCHEITE</a:t>
                      </a:r>
                    </a:p>
                    <a:p>
                      <a:endParaRPr lang="fr-FR" sz="1000" dirty="0"/>
                    </a:p>
                  </a:txBody>
                  <a:tcPr anchor="ctr">
                    <a:solidFill>
                      <a:schemeClr val="bg1">
                        <a:lumMod val="85000"/>
                      </a:schemeClr>
                    </a:solidFill>
                  </a:tcPr>
                </a:tc>
                <a:tc>
                  <a:txBody>
                    <a:bodyPr/>
                    <a:lstStyle/>
                    <a:p>
                      <a:pPr algn="l" fontAlgn="b"/>
                      <a:r>
                        <a:rPr lang="fr-FR" sz="1100" b="0" i="0" u="none" strike="noStrike" dirty="0" smtClean="0">
                          <a:solidFill>
                            <a:srgbClr val="000000"/>
                          </a:solidFill>
                          <a:effectLst/>
                          <a:latin typeface="Calibri" panose="020F0502020204030204" pitchFamily="34" charset="0"/>
                        </a:rPr>
                        <a:t>  IPX8 selon la norme EN 60529 (1m pendant 60 min)</a:t>
                      </a:r>
                      <a:endParaRPr lang="fr-FR" sz="1100" b="0" i="0" u="none" strike="noStrike" dirty="0">
                        <a:solidFill>
                          <a:srgbClr val="000000"/>
                        </a:solidFill>
                        <a:effectLst/>
                        <a:latin typeface="Calibri" panose="020F0502020204030204" pitchFamily="34" charset="0"/>
                      </a:endParaRPr>
                    </a:p>
                  </a:txBody>
                  <a:tcPr marL="9525" marR="9525" marT="9525" marB="0" anchor="ctr">
                    <a:solidFill>
                      <a:schemeClr val="bg1"/>
                    </a:solidFill>
                  </a:tcPr>
                </a:tc>
              </a:tr>
              <a:tr h="398329">
                <a:tc>
                  <a:txBody>
                    <a:bodyPr/>
                    <a:lstStyle/>
                    <a:p>
                      <a:pPr marL="0" lvl="1" algn="l" defTabSz="914400" rtl="0" eaLnBrk="1" fontAlgn="ctr" latinLnBrk="0" hangingPunct="1"/>
                      <a:r>
                        <a:rPr lang="fr-FR" sz="1000" b="1" kern="1200" dirty="0" smtClean="0">
                          <a:solidFill>
                            <a:schemeClr val="dk1"/>
                          </a:solidFill>
                          <a:latin typeface="+mn-lt"/>
                          <a:ea typeface="+mn-ea"/>
                          <a:cs typeface="+mn-cs"/>
                        </a:rPr>
                        <a:t>ECRAN</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r>
                        <a:rPr lang="fr-FR" sz="1000" b="0" i="0" u="none" strike="noStrike" dirty="0" smtClean="0">
                          <a:solidFill>
                            <a:srgbClr val="000000"/>
                          </a:solidFill>
                          <a:effectLst/>
                          <a:latin typeface="Calibri" panose="020F0502020204030204" pitchFamily="34" charset="0"/>
                        </a:rPr>
                        <a:t>Tactile 4,1 x 1,6 cm</a:t>
                      </a:r>
                      <a:endParaRPr lang="fr-FR" sz="1000" b="0" i="0" u="none" strike="noStrike" dirty="0">
                        <a:solidFill>
                          <a:srgbClr val="000000"/>
                        </a:solidFill>
                        <a:effectLst/>
                        <a:latin typeface="Calibri" panose="020F0502020204030204" pitchFamily="34" charset="0"/>
                      </a:endParaRPr>
                    </a:p>
                  </a:txBody>
                  <a:tcPr marL="108000" marR="9525" marT="9525" marB="0" anchor="ctr">
                    <a:solidFill>
                      <a:schemeClr val="bg1"/>
                    </a:solidFill>
                  </a:tcPr>
                </a:tc>
                <a:tc>
                  <a:txBody>
                    <a:bodyPr/>
                    <a:lstStyle/>
                    <a:p>
                      <a:pPr marL="0" lvl="1" algn="l" defTabSz="914400" rtl="0" eaLnBrk="1" fontAlgn="ctr" latinLnBrk="0" hangingPunct="1"/>
                      <a:r>
                        <a:rPr lang="fr-FR" sz="1000" b="1" kern="1200" dirty="0" smtClean="0">
                          <a:solidFill>
                            <a:schemeClr val="dk1"/>
                          </a:solidFill>
                          <a:latin typeface="+mn-lt"/>
                          <a:ea typeface="+mn-ea"/>
                          <a:cs typeface="+mn-cs"/>
                        </a:rPr>
                        <a:t>TEMPERATURES EXTREMES</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r>
                        <a:rPr lang="fr-FR" sz="1000" b="0" i="0" u="none" strike="noStrike" dirty="0" smtClean="0">
                          <a:solidFill>
                            <a:srgbClr val="000000"/>
                          </a:solidFill>
                          <a:effectLst/>
                          <a:latin typeface="Calibri" panose="020F0502020204030204" pitchFamily="34" charset="0"/>
                        </a:rPr>
                        <a:t>Fonctionnement: de +5 °C à +37 °C</a:t>
                      </a:r>
                    </a:p>
                    <a:p>
                      <a:pPr algn="l" fontAlgn="b"/>
                      <a:r>
                        <a:rPr lang="fr-FR" sz="1000" b="0" i="0" u="none" strike="noStrike" dirty="0" smtClean="0">
                          <a:solidFill>
                            <a:srgbClr val="000000"/>
                          </a:solidFill>
                          <a:effectLst/>
                          <a:latin typeface="Calibri" panose="020F0502020204030204" pitchFamily="34" charset="0"/>
                        </a:rPr>
                        <a:t>Stockage: de 0 °C à +40 °C</a:t>
                      </a:r>
                      <a:endParaRPr lang="fr-FR" sz="1000" b="0" i="0" u="none" strike="noStrike" dirty="0">
                        <a:solidFill>
                          <a:srgbClr val="000000"/>
                        </a:solidFill>
                        <a:effectLst/>
                        <a:latin typeface="Calibri" panose="020F0502020204030204" pitchFamily="34" charset="0"/>
                      </a:endParaRPr>
                    </a:p>
                  </a:txBody>
                  <a:tcPr marL="108000" marR="9525" marT="9525" marB="0" anchor="ctr">
                    <a:solidFill>
                      <a:schemeClr val="bg1"/>
                    </a:solidFill>
                  </a:tcPr>
                </a:tc>
              </a:tr>
              <a:tr h="551533">
                <a:tc>
                  <a:txBody>
                    <a:bodyPr/>
                    <a:lstStyle/>
                    <a:p>
                      <a:pPr marL="0" algn="l" defTabSz="914400" rtl="0" eaLnBrk="1" fontAlgn="b" latinLnBrk="0" hangingPunct="1"/>
                      <a:r>
                        <a:rPr lang="fr-FR" sz="1000" b="1" kern="1200" dirty="0" smtClean="0">
                          <a:solidFill>
                            <a:schemeClr val="dk1"/>
                          </a:solidFill>
                          <a:latin typeface="+mn-lt"/>
                          <a:ea typeface="+mn-ea"/>
                          <a:cs typeface="+mn-cs"/>
                        </a:rPr>
                        <a:t>CONTENANCE DU RESERVOIR</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r>
                        <a:rPr lang="fr-FR" sz="1000" b="0" i="0" u="none" strike="noStrike" dirty="0" smtClean="0">
                          <a:solidFill>
                            <a:srgbClr val="000000"/>
                          </a:solidFill>
                          <a:effectLst/>
                          <a:latin typeface="Calibri" panose="020F0502020204030204" pitchFamily="34" charset="0"/>
                        </a:rPr>
                        <a:t>   160 U, remplaçable</a:t>
                      </a:r>
                      <a:r>
                        <a:rPr lang="fr-FR" sz="1000" b="0" i="0" u="none" strike="noStrike" baseline="0" dirty="0" smtClean="0">
                          <a:solidFill>
                            <a:srgbClr val="000000"/>
                          </a:solidFill>
                          <a:effectLst/>
                          <a:latin typeface="Calibri" panose="020F0502020204030204" pitchFamily="34" charset="0"/>
                        </a:rPr>
                        <a:t> jusqu’à 5 fois sans changer la ligne de     perfusion, utilisation possible de cartouches pré-remplies</a:t>
                      </a:r>
                      <a:endParaRPr lang="fr-FR" sz="1000" b="0" i="0" u="none" strike="noStrike" dirty="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marL="0" lvl="1" algn="l" defTabSz="914400" rtl="0" eaLnBrk="1" fontAlgn="ctr" latinLnBrk="0" hangingPunct="1"/>
                      <a:r>
                        <a:rPr lang="fr-FR" sz="1000" b="1" kern="1200" dirty="0" smtClean="0">
                          <a:solidFill>
                            <a:schemeClr val="dk1"/>
                          </a:solidFill>
                          <a:latin typeface="+mn-lt"/>
                          <a:ea typeface="+mn-ea"/>
                          <a:cs typeface="+mn-cs"/>
                        </a:rPr>
                        <a:t>ALARME VISUELLE ET SONORE ET VIBRATOIRE</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r>
                        <a:rPr lang="fr-FR" sz="1000" b="0" i="0" u="none" strike="noStrike" dirty="0" smtClean="0">
                          <a:solidFill>
                            <a:srgbClr val="000000"/>
                          </a:solidFill>
                          <a:effectLst/>
                          <a:latin typeface="Calibri" panose="020F0502020204030204" pitchFamily="34" charset="0"/>
                        </a:rPr>
                        <a:t>Oui : sonores, vibrations et visuelles</a:t>
                      </a:r>
                      <a:endParaRPr lang="fr-FR" sz="1000" b="0" i="0" u="none" strike="noStrike" dirty="0">
                        <a:solidFill>
                          <a:srgbClr val="000000"/>
                        </a:solidFill>
                        <a:effectLst/>
                        <a:latin typeface="Calibri" panose="020F0502020204030204" pitchFamily="34" charset="0"/>
                      </a:endParaRPr>
                    </a:p>
                  </a:txBody>
                  <a:tcPr marL="108000" marR="9525" marT="9525" marB="0" anchor="ctr">
                    <a:solidFill>
                      <a:schemeClr val="bg1"/>
                    </a:solidFill>
                  </a:tcPr>
                </a:tc>
              </a:tr>
              <a:tr h="714831">
                <a:tc>
                  <a:txBody>
                    <a:bodyPr/>
                    <a:lstStyle/>
                    <a:p>
                      <a:pPr marL="0" algn="l" defTabSz="914400" rtl="0" eaLnBrk="1" fontAlgn="b" latinLnBrk="0" hangingPunct="1"/>
                      <a:r>
                        <a:rPr lang="fr-FR" sz="1000" b="1" kern="1200" dirty="0" smtClean="0">
                          <a:solidFill>
                            <a:schemeClr val="dk1"/>
                          </a:solidFill>
                          <a:latin typeface="+mn-lt"/>
                          <a:ea typeface="+mn-ea"/>
                          <a:cs typeface="+mn-cs"/>
                        </a:rPr>
                        <a:t>CATHETERS UTILISABLES</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marL="0" algn="l" defTabSz="914400" rtl="0" eaLnBrk="1" fontAlgn="b" latinLnBrk="0" hangingPunct="1"/>
                      <a:r>
                        <a:rPr lang="fr-FR" sz="1000" b="0" i="0" u="none" strike="noStrike" kern="1200" dirty="0" smtClean="0">
                          <a:solidFill>
                            <a:srgbClr val="000000"/>
                          </a:solidFill>
                          <a:effectLst/>
                          <a:latin typeface="Calibri" panose="020F0502020204030204" pitchFamily="34" charset="0"/>
                          <a:ea typeface="+mn-ea"/>
                          <a:cs typeface="+mn-cs"/>
                        </a:rPr>
                        <a:t>   </a:t>
                      </a:r>
                      <a:endParaRPr lang="fr-FR" sz="1000" b="0" i="0" u="none" strike="noStrike" kern="1200" dirty="0">
                        <a:solidFill>
                          <a:srgbClr val="000000"/>
                        </a:solidFill>
                        <a:effectLst/>
                        <a:latin typeface="Calibri" panose="020F0502020204030204" pitchFamily="34" charset="0"/>
                        <a:ea typeface="+mn-ea"/>
                        <a:cs typeface="+mn-cs"/>
                      </a:endParaRPr>
                    </a:p>
                  </a:txBody>
                  <a:tcPr marL="9525" marR="9525" marT="9525" marB="0" anchor="ctr">
                    <a:solidFill>
                      <a:schemeClr val="bg1"/>
                    </a:solidFill>
                  </a:tcPr>
                </a:tc>
                <a:tc>
                  <a:txBody>
                    <a:bodyPr/>
                    <a:lstStyle/>
                    <a:p>
                      <a:pPr marL="0" lvl="1" algn="l" defTabSz="914400" rtl="0" eaLnBrk="1" fontAlgn="ctr" latinLnBrk="0" hangingPunct="1"/>
                      <a:r>
                        <a:rPr lang="fr-FR" sz="1000" b="1" kern="1200" dirty="0" smtClean="0">
                          <a:solidFill>
                            <a:schemeClr val="dk1"/>
                          </a:solidFill>
                          <a:latin typeface="+mn-lt"/>
                          <a:ea typeface="+mn-ea"/>
                          <a:cs typeface="+mn-cs"/>
                        </a:rPr>
                        <a:t>HISTORIQUE</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r>
                        <a:rPr lang="fr-FR" sz="1000" b="0" i="0" u="none" strike="noStrike" dirty="0" smtClean="0">
                          <a:solidFill>
                            <a:srgbClr val="000000"/>
                          </a:solidFill>
                          <a:effectLst/>
                          <a:latin typeface="Calibri" panose="020F0502020204030204" pitchFamily="34" charset="0"/>
                        </a:rPr>
                        <a:t>Deux types d'historiques (évènement, heure et date):</a:t>
                      </a:r>
                    </a:p>
                    <a:p>
                      <a:pPr algn="l" fontAlgn="b"/>
                      <a:r>
                        <a:rPr lang="fr-FR" sz="1000" b="0" i="0" u="none" strike="noStrike" dirty="0" smtClean="0">
                          <a:solidFill>
                            <a:srgbClr val="000000"/>
                          </a:solidFill>
                          <a:effectLst/>
                          <a:latin typeface="Calibri" panose="020F0502020204030204" pitchFamily="34" charset="0"/>
                        </a:rPr>
                        <a:t>- Historique de traitement : débit basal temporaire, purges, bolus etc..</a:t>
                      </a:r>
                    </a:p>
                    <a:p>
                      <a:pPr algn="l" fontAlgn="b"/>
                      <a:r>
                        <a:rPr lang="fr-FR" sz="1000" b="0" i="0" u="none" strike="noStrike" dirty="0" smtClean="0">
                          <a:solidFill>
                            <a:srgbClr val="000000"/>
                          </a:solidFill>
                          <a:effectLst/>
                          <a:latin typeface="Calibri" panose="020F0502020204030204" pitchFamily="34" charset="0"/>
                        </a:rPr>
                        <a:t>- Historique des alarmes : toutes les alarmes rencontrées</a:t>
                      </a:r>
                      <a:endParaRPr lang="fr-FR" sz="1000" b="0" i="0" u="none" strike="noStrike" dirty="0">
                        <a:solidFill>
                          <a:srgbClr val="000000"/>
                        </a:solidFill>
                        <a:effectLst/>
                        <a:latin typeface="Calibri" panose="020F0502020204030204" pitchFamily="34" charset="0"/>
                      </a:endParaRPr>
                    </a:p>
                  </a:txBody>
                  <a:tcPr marL="108000" marR="9525" marT="9525" marB="0" anchor="ctr">
                    <a:solidFill>
                      <a:schemeClr val="bg1"/>
                    </a:solidFill>
                  </a:tcPr>
                </a:tc>
              </a:tr>
              <a:tr h="1459687">
                <a:tc>
                  <a:txBody>
                    <a:bodyPr/>
                    <a:lstStyle/>
                    <a:p>
                      <a:pPr marL="0" algn="l" defTabSz="914400" rtl="0" eaLnBrk="1" fontAlgn="b" latinLnBrk="0" hangingPunct="1"/>
                      <a:r>
                        <a:rPr lang="fr-FR" sz="1000" b="1" kern="1200" dirty="0" smtClean="0">
                          <a:solidFill>
                            <a:schemeClr val="dk1"/>
                          </a:solidFill>
                          <a:latin typeface="+mn-lt"/>
                          <a:ea typeface="+mn-ea"/>
                          <a:cs typeface="+mn-cs"/>
                        </a:rPr>
                        <a:t>DEBIT DE BASE</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r>
                        <a:rPr lang="fr-FR" sz="1000" b="0" i="0" u="none" strike="noStrike" dirty="0" smtClean="0">
                          <a:solidFill>
                            <a:srgbClr val="000000"/>
                          </a:solidFill>
                          <a:effectLst/>
                          <a:latin typeface="Calibri" panose="020F0502020204030204" pitchFamily="34" charset="0"/>
                        </a:rPr>
                        <a:t>  Plage</a:t>
                      </a:r>
                      <a:r>
                        <a:rPr lang="fr-FR" sz="1000" b="0" i="0" u="none" strike="noStrike" baseline="0" dirty="0" smtClean="0">
                          <a:solidFill>
                            <a:srgbClr val="000000"/>
                          </a:solidFill>
                          <a:effectLst/>
                          <a:latin typeface="Calibri" panose="020F0502020204030204" pitchFamily="34" charset="0"/>
                        </a:rPr>
                        <a:t> de  0 </a:t>
                      </a:r>
                      <a:r>
                        <a:rPr lang="fr-FR" sz="1000" b="0" i="0" u="none" strike="noStrike" dirty="0" smtClean="0">
                          <a:solidFill>
                            <a:srgbClr val="000000"/>
                          </a:solidFill>
                          <a:effectLst/>
                          <a:latin typeface="Calibri" panose="020F0502020204030204" pitchFamily="34" charset="0"/>
                        </a:rPr>
                        <a:t>U/h</a:t>
                      </a:r>
                      <a:r>
                        <a:rPr lang="fr-FR" sz="1000" b="0" i="0" u="none" strike="noStrike" baseline="0" dirty="0" smtClean="0">
                          <a:solidFill>
                            <a:srgbClr val="000000"/>
                          </a:solidFill>
                          <a:effectLst/>
                          <a:latin typeface="Calibri" panose="020F0502020204030204" pitchFamily="34" charset="0"/>
                        </a:rPr>
                        <a:t> à 40 U/h</a:t>
                      </a:r>
                      <a:br>
                        <a:rPr lang="fr-FR" sz="1000" b="0" i="0" u="none" strike="noStrike" baseline="0" dirty="0" smtClean="0">
                          <a:solidFill>
                            <a:srgbClr val="000000"/>
                          </a:solidFill>
                          <a:effectLst/>
                          <a:latin typeface="Calibri" panose="020F0502020204030204" pitchFamily="34" charset="0"/>
                        </a:rPr>
                      </a:br>
                      <a:r>
                        <a:rPr lang="fr-FR" sz="1000" b="0" i="0" u="none" strike="noStrike" baseline="0" dirty="0" smtClean="0">
                          <a:solidFill>
                            <a:srgbClr val="000000"/>
                          </a:solidFill>
                          <a:effectLst/>
                          <a:latin typeface="Calibri" panose="020F0502020204030204" pitchFamily="34" charset="0"/>
                        </a:rPr>
                        <a:t>  Plage de 0,2 U/h à 1,00 U/h : incrément de 0,01 U/h</a:t>
                      </a:r>
                      <a:br>
                        <a:rPr lang="fr-FR" sz="1000" b="0" i="0" u="none" strike="noStrike" baseline="0" dirty="0" smtClean="0">
                          <a:solidFill>
                            <a:srgbClr val="000000"/>
                          </a:solidFill>
                          <a:effectLst/>
                          <a:latin typeface="Calibri" panose="020F0502020204030204" pitchFamily="34" charset="0"/>
                        </a:rPr>
                      </a:br>
                      <a:r>
                        <a:rPr lang="fr-FR" sz="1000" b="0" i="0" u="none" strike="noStrike" baseline="0" dirty="0" smtClean="0">
                          <a:solidFill>
                            <a:srgbClr val="000000"/>
                          </a:solidFill>
                          <a:effectLst/>
                          <a:latin typeface="Calibri" panose="020F0502020204030204" pitchFamily="34" charset="0"/>
                        </a:rPr>
                        <a:t>  Plage de 1,00 U/h à 2,00 U/h: incrément de 0,02 U/h</a:t>
                      </a:r>
                    </a:p>
                    <a:p>
                      <a:pPr algn="l" fontAlgn="b"/>
                      <a:r>
                        <a:rPr lang="fr-FR" sz="1000" b="0" i="0" u="none" strike="noStrike" baseline="0" dirty="0" smtClean="0">
                          <a:solidFill>
                            <a:srgbClr val="000000"/>
                          </a:solidFill>
                          <a:effectLst/>
                          <a:latin typeface="Calibri" panose="020F0502020204030204" pitchFamily="34" charset="0"/>
                        </a:rPr>
                        <a:t>  Plage de 2,00 U/h à 15,0 U/h: incrément de 0,1 U/h</a:t>
                      </a:r>
                    </a:p>
                    <a:p>
                      <a:pPr algn="l" fontAlgn="b"/>
                      <a:r>
                        <a:rPr lang="fr-FR" sz="1000" b="0" i="0" u="none" strike="noStrike" baseline="0" dirty="0" smtClean="0">
                          <a:solidFill>
                            <a:srgbClr val="000000"/>
                          </a:solidFill>
                          <a:effectLst/>
                          <a:latin typeface="Calibri" panose="020F0502020204030204" pitchFamily="34" charset="0"/>
                        </a:rPr>
                        <a:t>  Plage de 15,0 U/h à 40,0 U/h: incrément de 0,5 U/h</a:t>
                      </a:r>
                    </a:p>
                    <a:p>
                      <a:pPr algn="l" fontAlgn="b"/>
                      <a:r>
                        <a:rPr lang="fr-FR" sz="1000" b="0" i="0" u="none" strike="noStrike" baseline="0" dirty="0" smtClean="0">
                          <a:solidFill>
                            <a:srgbClr val="000000"/>
                          </a:solidFill>
                          <a:effectLst/>
                          <a:latin typeface="Calibri" panose="020F0502020204030204" pitchFamily="34" charset="0"/>
                        </a:rPr>
                        <a:t>  2 Profils 24 créneaux chacun</a:t>
                      </a:r>
                    </a:p>
                    <a:p>
                      <a:pPr algn="l" fontAlgn="b"/>
                      <a:r>
                        <a:rPr lang="fr-FR" sz="1000" b="0" i="0" u="none" strike="noStrike" baseline="0" dirty="0" smtClean="0">
                          <a:solidFill>
                            <a:srgbClr val="000000"/>
                          </a:solidFill>
                          <a:effectLst/>
                          <a:latin typeface="Calibri" panose="020F0502020204030204" pitchFamily="34" charset="0"/>
                        </a:rPr>
                        <a:t>  Débit basal temporaire : variation de débit de 0 à 200%; sur   une période de temps de 15 min à 24h</a:t>
                      </a:r>
                    </a:p>
                  </a:txBody>
                  <a:tcPr marL="9525" marR="9525" marT="9525" marB="0" anchor="ctr">
                    <a:solidFill>
                      <a:schemeClr val="bg1"/>
                    </a:solidFill>
                  </a:tcPr>
                </a:tc>
                <a:tc>
                  <a:txBody>
                    <a:bodyPr/>
                    <a:lstStyle/>
                    <a:p>
                      <a:r>
                        <a:rPr lang="fr-FR" sz="1000" b="1" dirty="0" smtClean="0"/>
                        <a:t>LOGICIEL</a:t>
                      </a:r>
                      <a:endParaRPr lang="fr-FR" sz="1000" b="1" dirty="0"/>
                    </a:p>
                  </a:txBody>
                  <a:tcPr anchor="ctr">
                    <a:solidFill>
                      <a:schemeClr val="bg1">
                        <a:lumMod val="85000"/>
                      </a:schemeClr>
                    </a:solidFill>
                  </a:tcPr>
                </a:tc>
                <a:tc>
                  <a:txBody>
                    <a:bodyPr/>
                    <a:lstStyle/>
                    <a:p>
                      <a:pPr algn="l" fontAlgn="b"/>
                      <a:r>
                        <a:rPr lang="fr-FR" sz="1000" b="0" i="0" u="none" strike="noStrike" dirty="0" err="1" smtClean="0">
                          <a:solidFill>
                            <a:srgbClr val="000000"/>
                          </a:solidFill>
                          <a:effectLst/>
                          <a:latin typeface="Calibri" panose="020F0502020204030204" pitchFamily="34" charset="0"/>
                        </a:rPr>
                        <a:t>mylife</a:t>
                      </a:r>
                      <a:r>
                        <a:rPr lang="fr-FR" sz="1000" b="0" i="0" u="none" strike="noStrike" dirty="0" smtClean="0">
                          <a:solidFill>
                            <a:srgbClr val="000000"/>
                          </a:solidFill>
                          <a:effectLst/>
                          <a:latin typeface="Calibri" panose="020F0502020204030204" pitchFamily="34" charset="0"/>
                        </a:rPr>
                        <a:t> Software, </a:t>
                      </a:r>
                      <a:r>
                        <a:rPr lang="fr-FR" sz="1000" b="0" i="0" u="none" strike="noStrike" dirty="0" err="1" smtClean="0">
                          <a:solidFill>
                            <a:srgbClr val="000000"/>
                          </a:solidFill>
                          <a:effectLst/>
                          <a:latin typeface="Calibri" panose="020F0502020204030204" pitchFamily="34" charset="0"/>
                        </a:rPr>
                        <a:t>mylife</a:t>
                      </a:r>
                      <a:r>
                        <a:rPr lang="fr-FR" sz="1000" b="0" i="0" u="none" strike="noStrike" dirty="0" smtClean="0">
                          <a:solidFill>
                            <a:srgbClr val="000000"/>
                          </a:solidFill>
                          <a:effectLst/>
                          <a:latin typeface="Calibri" panose="020F0502020204030204" pitchFamily="34" charset="0"/>
                        </a:rPr>
                        <a:t> App</a:t>
                      </a:r>
                      <a:endParaRPr lang="fr-FR" sz="1000" b="0" i="0" u="none" strike="noStrike" dirty="0">
                        <a:solidFill>
                          <a:srgbClr val="000000"/>
                        </a:solidFill>
                        <a:effectLst/>
                        <a:latin typeface="Calibri" panose="020F0502020204030204" pitchFamily="34" charset="0"/>
                      </a:endParaRPr>
                    </a:p>
                  </a:txBody>
                  <a:tcPr marL="108000" marR="9525" marT="9525" marB="0" anchor="ctr">
                    <a:solidFill>
                      <a:schemeClr val="bg1"/>
                    </a:solidFill>
                  </a:tcPr>
                </a:tc>
              </a:tr>
              <a:tr h="1357767">
                <a:tc>
                  <a:txBody>
                    <a:bodyPr/>
                    <a:lstStyle/>
                    <a:p>
                      <a:pPr marL="0" algn="l" defTabSz="914400" rtl="0" eaLnBrk="1" fontAlgn="b" latinLnBrk="0" hangingPunct="1"/>
                      <a:r>
                        <a:rPr lang="fr-FR" sz="1000" b="1" kern="1200" dirty="0" smtClean="0">
                          <a:solidFill>
                            <a:schemeClr val="dk1"/>
                          </a:solidFill>
                          <a:latin typeface="+mn-lt"/>
                          <a:ea typeface="+mn-ea"/>
                          <a:cs typeface="+mn-cs"/>
                        </a:rPr>
                        <a:t>BOLUS</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r>
                        <a:rPr lang="fr-FR" sz="1000" b="0" i="0" u="none" strike="noStrike" dirty="0" smtClean="0">
                          <a:solidFill>
                            <a:srgbClr val="000000"/>
                          </a:solidFill>
                          <a:effectLst/>
                          <a:latin typeface="Calibri" panose="020F0502020204030204" pitchFamily="34" charset="0"/>
                        </a:rPr>
                        <a:t>  Bolus standard, bolus prolongé, bolus mixte et bolus direct</a:t>
                      </a:r>
                    </a:p>
                    <a:p>
                      <a:pPr algn="l" fontAlgn="b"/>
                      <a:r>
                        <a:rPr lang="fr-FR" sz="1000" b="0" i="0" u="none" strike="noStrike" dirty="0" smtClean="0">
                          <a:solidFill>
                            <a:srgbClr val="000000"/>
                          </a:solidFill>
                          <a:effectLst/>
                          <a:latin typeface="Calibri" panose="020F0502020204030204" pitchFamily="34" charset="0"/>
                        </a:rPr>
                        <a:t>  Bolus minimal: 0,1 U</a:t>
                      </a:r>
                    </a:p>
                    <a:p>
                      <a:pPr algn="l" fontAlgn="b"/>
                      <a:r>
                        <a:rPr lang="fr-FR" sz="1000" b="0" i="0" u="none" strike="noStrike" dirty="0" smtClean="0">
                          <a:solidFill>
                            <a:srgbClr val="000000"/>
                          </a:solidFill>
                          <a:effectLst/>
                          <a:latin typeface="Calibri" panose="020F0502020204030204" pitchFamily="34" charset="0"/>
                        </a:rPr>
                        <a:t>  Plage de réglages des bolus: 0,1 U à 30,0 U</a:t>
                      </a:r>
                    </a:p>
                    <a:p>
                      <a:pPr algn="l" fontAlgn="b"/>
                      <a:r>
                        <a:rPr lang="fr-FR" sz="1000" b="0" i="0" u="none" strike="noStrike" baseline="0" dirty="0" smtClean="0">
                          <a:solidFill>
                            <a:srgbClr val="000000"/>
                          </a:solidFill>
                          <a:effectLst/>
                          <a:latin typeface="Calibri" panose="020F0502020204030204" pitchFamily="34" charset="0"/>
                        </a:rPr>
                        <a:t>  I</a:t>
                      </a:r>
                      <a:r>
                        <a:rPr lang="fr-FR" sz="1000" b="0" i="0" u="none" strike="noStrike" dirty="0" smtClean="0">
                          <a:solidFill>
                            <a:srgbClr val="000000"/>
                          </a:solidFill>
                          <a:effectLst/>
                          <a:latin typeface="Calibri" panose="020F0502020204030204" pitchFamily="34" charset="0"/>
                        </a:rPr>
                        <a:t>ncréments de bolus: 0,1 U, 0,5 U, 1,0 U et 2,0 U</a:t>
                      </a:r>
                    </a:p>
                    <a:p>
                      <a:pPr algn="l" fontAlgn="b"/>
                      <a:r>
                        <a:rPr lang="fr-FR" sz="1000" b="0" i="0" u="none" strike="noStrike" dirty="0" smtClean="0">
                          <a:solidFill>
                            <a:srgbClr val="000000"/>
                          </a:solidFill>
                          <a:effectLst/>
                          <a:latin typeface="Calibri" panose="020F0502020204030204" pitchFamily="34" charset="0"/>
                        </a:rPr>
                        <a:t>  Débit d’administration du bolus: 0,555 U/seconde</a:t>
                      </a:r>
                      <a:endParaRPr lang="fr-FR" sz="1000" b="0" i="0" u="none" strike="noStrike" dirty="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marL="0" algn="l" defTabSz="914400" rtl="0" eaLnBrk="1" latinLnBrk="0" hangingPunct="1"/>
                      <a:endParaRPr lang="fr-FR" sz="1000" b="1" kern="1200" dirty="0" smtClean="0">
                        <a:solidFill>
                          <a:schemeClr val="dk1"/>
                        </a:solidFill>
                        <a:latin typeface="+mn-lt"/>
                        <a:ea typeface="+mn-ea"/>
                        <a:cs typeface="+mn-cs"/>
                      </a:endParaRPr>
                    </a:p>
                    <a:p>
                      <a:pPr marL="0" algn="l" defTabSz="914400" rtl="0" eaLnBrk="1" latinLnBrk="0" hangingPunct="1"/>
                      <a:r>
                        <a:rPr lang="fr-FR" sz="1000" b="1" kern="1200" dirty="0" smtClean="0">
                          <a:solidFill>
                            <a:schemeClr val="dk1"/>
                          </a:solidFill>
                          <a:latin typeface="+mn-lt"/>
                          <a:ea typeface="+mn-ea"/>
                          <a:cs typeface="+mn-cs"/>
                        </a:rPr>
                        <a:t>COLORIS</a:t>
                      </a:r>
                    </a:p>
                    <a:p>
                      <a:pPr marL="0" algn="l" defTabSz="914400" rtl="0" eaLnBrk="1" latinLnBrk="0" hangingPunct="1"/>
                      <a:endParaRPr lang="fr-FR" sz="1000" b="0" kern="1200" dirty="0">
                        <a:solidFill>
                          <a:schemeClr val="dk1"/>
                        </a:solidFill>
                        <a:latin typeface="+mn-lt"/>
                        <a:ea typeface="+mn-ea"/>
                        <a:cs typeface="+mn-cs"/>
                      </a:endParaRPr>
                    </a:p>
                  </a:txBody>
                  <a:tcPr anchor="ctr">
                    <a:solidFill>
                      <a:schemeClr val="bg1">
                        <a:lumMod val="85000"/>
                      </a:schemeClr>
                    </a:solidFill>
                  </a:tcPr>
                </a:tc>
                <a:tc>
                  <a:txBody>
                    <a:bodyPr/>
                    <a:lstStyle/>
                    <a:p>
                      <a:endParaRPr lang="fr-FR" dirty="0" smtClean="0"/>
                    </a:p>
                    <a:p>
                      <a:r>
                        <a:rPr lang="fr-FR" sz="1000" dirty="0" smtClean="0">
                          <a:latin typeface="+mn-lt"/>
                        </a:rPr>
                        <a:t>   Noir</a:t>
                      </a:r>
                    </a:p>
                  </a:txBody>
                  <a:tcPr marL="9525" marR="9525" marT="9525" marB="0" anchor="ctr">
                    <a:solidFill>
                      <a:schemeClr val="bg1"/>
                    </a:solidFill>
                  </a:tcPr>
                </a:tc>
              </a:tr>
              <a:tr h="911541">
                <a:tc>
                  <a:txBody>
                    <a:bodyPr/>
                    <a:lstStyle/>
                    <a:p>
                      <a:pPr marL="0" algn="l" defTabSz="914400" rtl="0" eaLnBrk="1" fontAlgn="b" latinLnBrk="0" hangingPunct="1"/>
                      <a:r>
                        <a:rPr lang="fr-FR" sz="1000" b="1" kern="1200" dirty="0" smtClean="0">
                          <a:solidFill>
                            <a:schemeClr val="dk1"/>
                          </a:solidFill>
                          <a:latin typeface="+mn-lt"/>
                          <a:ea typeface="+mn-ea"/>
                          <a:cs typeface="+mn-cs"/>
                        </a:rPr>
                        <a:t>PILES</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ctr"/>
                      <a:r>
                        <a:rPr lang="fr-FR" sz="1000" b="0" i="0" u="none" strike="noStrike" dirty="0" smtClean="0">
                          <a:solidFill>
                            <a:srgbClr val="000000"/>
                          </a:solidFill>
                          <a:effectLst/>
                          <a:latin typeface="Calibri" panose="020F0502020204030204" pitchFamily="34" charset="0"/>
                        </a:rPr>
                        <a:t>  Pile alcaline de 1,5 V (LR03), type AAA</a:t>
                      </a:r>
                      <a:endParaRPr lang="fr-FR" sz="1000" b="0" i="0" u="none" strike="noStrike" dirty="0">
                        <a:solidFill>
                          <a:srgbClr val="000000"/>
                        </a:solidFill>
                        <a:effectLst/>
                        <a:latin typeface="Calibri" panose="020F0502020204030204" pitchFamily="34" charset="0"/>
                      </a:endParaRPr>
                    </a:p>
                  </a:txBody>
                  <a:tcPr marL="9525" marR="9525" marT="9525" marB="0" anchor="ctr">
                    <a:solidFill>
                      <a:schemeClr val="bg1"/>
                    </a:solidFill>
                  </a:tcPr>
                </a:tc>
                <a:tc rowSpan="3">
                  <a:txBody>
                    <a:bodyPr/>
                    <a:lstStyle/>
                    <a:p>
                      <a:pPr marL="0" algn="l" defTabSz="914400" rtl="0" eaLnBrk="1" latinLnBrk="0" hangingPunct="1"/>
                      <a:r>
                        <a:rPr lang="fr-FR" sz="1000" b="1" kern="1200" dirty="0" smtClean="0">
                          <a:solidFill>
                            <a:schemeClr val="dk1"/>
                          </a:solidFill>
                          <a:latin typeface="+mn-lt"/>
                          <a:ea typeface="+mn-ea"/>
                          <a:cs typeface="+mn-cs"/>
                        </a:rPr>
                        <a:t>INFORMATIONS COMPLEMENTAIRES</a:t>
                      </a:r>
                      <a:endParaRPr lang="fr-FR" sz="1000" b="1" kern="1200" dirty="0">
                        <a:solidFill>
                          <a:schemeClr val="dk1"/>
                        </a:solidFill>
                        <a:latin typeface="+mn-lt"/>
                        <a:ea typeface="+mn-ea"/>
                        <a:cs typeface="+mn-cs"/>
                      </a:endParaRPr>
                    </a:p>
                  </a:txBody>
                  <a:tcPr anchor="ctr">
                    <a:solidFill>
                      <a:schemeClr val="bg1">
                        <a:lumMod val="85000"/>
                      </a:schemeClr>
                    </a:solidFill>
                  </a:tcPr>
                </a:tc>
                <a:tc rowSpan="2">
                  <a:txBody>
                    <a:bodyPr/>
                    <a:lstStyle/>
                    <a:p>
                      <a:r>
                        <a:rPr lang="fr-FR" sz="1000" dirty="0" smtClean="0"/>
                        <a:t>  Pompe avec les fonctions essentielles, simple d'utilisation</a:t>
                      </a:r>
                    </a:p>
                    <a:p>
                      <a:r>
                        <a:rPr lang="fr-FR" sz="1000" dirty="0" smtClean="0"/>
                        <a:t>  Connexion Bluetooth à l'application </a:t>
                      </a:r>
                      <a:r>
                        <a:rPr lang="fr-FR" sz="1000" dirty="0" err="1" smtClean="0"/>
                        <a:t>mylife</a:t>
                      </a:r>
                      <a:r>
                        <a:rPr lang="fr-FR" sz="1000" dirty="0" smtClean="0"/>
                        <a:t> App</a:t>
                      </a:r>
                    </a:p>
                    <a:p>
                      <a:r>
                        <a:rPr lang="fr-FR" sz="1000" dirty="0" smtClean="0"/>
                        <a:t>  Calculateur de bolus dans l'application</a:t>
                      </a:r>
                    </a:p>
                    <a:p>
                      <a:r>
                        <a:rPr lang="fr-FR" sz="1000" dirty="0" smtClean="0"/>
                        <a:t>  Cartouche pré-remplie ou Réservoir en verre</a:t>
                      </a:r>
                    </a:p>
                    <a:p>
                      <a:endParaRPr lang="fr-FR" sz="1000" dirty="0"/>
                    </a:p>
                  </a:txBody>
                  <a:tcPr marL="9525" marR="9525" marT="9525" marB="0" anchor="ctr">
                    <a:solidFill>
                      <a:schemeClr val="bg1"/>
                    </a:solidFill>
                  </a:tcPr>
                </a:tc>
              </a:tr>
              <a:tr h="71495">
                <a:tc rowSpan="2">
                  <a:txBody>
                    <a:bodyPr/>
                    <a:lstStyle/>
                    <a:p>
                      <a:pPr marL="0" algn="l" defTabSz="914400" rtl="0" eaLnBrk="1" fontAlgn="b" latinLnBrk="0" hangingPunct="1"/>
                      <a:r>
                        <a:rPr lang="fr-FR" sz="1000" b="1" kern="1200" dirty="0" smtClean="0">
                          <a:solidFill>
                            <a:schemeClr val="dk1"/>
                          </a:solidFill>
                          <a:latin typeface="+mn-lt"/>
                          <a:ea typeface="+mn-ea"/>
                          <a:cs typeface="+mn-cs"/>
                        </a:rPr>
                        <a:t>TELECOMMANDE</a:t>
                      </a:r>
                      <a:endParaRPr lang="fr-FR" sz="1000" b="1" kern="1200" dirty="0">
                        <a:solidFill>
                          <a:schemeClr val="dk1"/>
                        </a:solidFill>
                        <a:latin typeface="+mn-lt"/>
                        <a:ea typeface="+mn-ea"/>
                        <a:cs typeface="+mn-cs"/>
                      </a:endParaRPr>
                    </a:p>
                  </a:txBody>
                  <a:tcPr anchor="ctr">
                    <a:solidFill>
                      <a:schemeClr val="bg1">
                        <a:lumMod val="85000"/>
                      </a:schemeClr>
                    </a:solidFill>
                  </a:tcPr>
                </a:tc>
                <a:tc rowSpan="2">
                  <a:txBody>
                    <a:bodyPr/>
                    <a:lstStyle/>
                    <a:p>
                      <a:pPr algn="l" fontAlgn="b"/>
                      <a:r>
                        <a:rPr lang="fr-FR" sz="1000" b="0" i="0" u="none" strike="noStrike" dirty="0" smtClean="0">
                          <a:solidFill>
                            <a:srgbClr val="000000"/>
                          </a:solidFill>
                          <a:effectLst/>
                          <a:latin typeface="Calibri" panose="020F0502020204030204" pitchFamily="34" charset="0"/>
                        </a:rPr>
                        <a:t>non</a:t>
                      </a:r>
                      <a:endParaRPr lang="fr-FR" sz="1000" b="0" i="0" u="none" strike="noStrike" dirty="0">
                        <a:solidFill>
                          <a:srgbClr val="000000"/>
                        </a:solidFill>
                        <a:effectLst/>
                        <a:latin typeface="Calibri" panose="020F0502020204030204" pitchFamily="34" charset="0"/>
                      </a:endParaRPr>
                    </a:p>
                  </a:txBody>
                  <a:tcPr marL="108000" marR="9525" marT="9525" marB="0" anchor="ctr">
                    <a:solidFill>
                      <a:schemeClr val="bg1"/>
                    </a:solidFill>
                  </a:tcPr>
                </a:tc>
                <a:tc vMerge="1">
                  <a:txBody>
                    <a:bodyPr/>
                    <a:lstStyle/>
                    <a:p>
                      <a:endParaRPr lang="fr-FR" sz="1000" dirty="0"/>
                    </a:p>
                  </a:txBody>
                  <a:tcPr>
                    <a:solidFill>
                      <a:schemeClr val="bg1">
                        <a:lumMod val="85000"/>
                      </a:schemeClr>
                    </a:solidFill>
                  </a:tcPr>
                </a:tc>
                <a:tc vMerge="1">
                  <a:txBody>
                    <a:bodyPr/>
                    <a:lstStyle/>
                    <a:p>
                      <a:endParaRPr lang="fr-FR" sz="1000" dirty="0"/>
                    </a:p>
                  </a:txBody>
                  <a:tcPr anchor="ctr">
                    <a:solidFill>
                      <a:schemeClr val="bg1"/>
                    </a:solidFill>
                  </a:tcPr>
                </a:tc>
              </a:tr>
              <a:tr h="214485">
                <a:tc vMerge="1">
                  <a:txBody>
                    <a:bodyPr/>
                    <a:lstStyle/>
                    <a:p>
                      <a:endParaRPr lang="fr-FR"/>
                    </a:p>
                  </a:txBody>
                  <a:tcPr/>
                </a:tc>
                <a:tc vMerge="1">
                  <a:txBody>
                    <a:bodyPr/>
                    <a:lstStyle/>
                    <a:p>
                      <a:endParaRPr lang="fr-FR" dirty="0"/>
                    </a:p>
                  </a:txBody>
                  <a:tcPr/>
                </a:tc>
                <a:tc vMerge="1">
                  <a:txBody>
                    <a:bodyPr/>
                    <a:lstStyle/>
                    <a:p>
                      <a:endParaRPr lang="fr-FR"/>
                    </a:p>
                  </a:txBody>
                  <a:tcPr/>
                </a:tc>
                <a:tc>
                  <a:txBody>
                    <a:bodyPr/>
                    <a:lstStyle/>
                    <a:p>
                      <a:endParaRPr lang="fr-FR" sz="800" b="1" i="1" dirty="0"/>
                    </a:p>
                  </a:txBody>
                  <a:tcPr anchor="ctr">
                    <a:solidFill>
                      <a:schemeClr val="bg1"/>
                    </a:solidFill>
                  </a:tcPr>
                </a:tc>
              </a:tr>
            </a:tbl>
          </a:graphicData>
        </a:graphic>
      </p:graphicFrame>
      <p:sp>
        <p:nvSpPr>
          <p:cNvPr id="15" name="ZoneTexte 14"/>
          <p:cNvSpPr txBox="1"/>
          <p:nvPr/>
        </p:nvSpPr>
        <p:spPr>
          <a:xfrm>
            <a:off x="7632340" y="12504"/>
            <a:ext cx="1800200" cy="246221"/>
          </a:xfrm>
          <a:prstGeom prst="rect">
            <a:avLst/>
          </a:prstGeom>
          <a:noFill/>
        </p:spPr>
        <p:txBody>
          <a:bodyPr wrap="square" rtlCol="0">
            <a:spAutoFit/>
          </a:bodyPr>
          <a:lstStyle/>
          <a:p>
            <a:r>
              <a:rPr lang="fr-FR" sz="1000" dirty="0" smtClean="0"/>
              <a:t>Fabricant partenaire</a:t>
            </a:r>
            <a:endParaRPr lang="fr-FR" sz="1000" dirty="0"/>
          </a:p>
        </p:txBody>
      </p:sp>
      <p:pic>
        <p:nvPicPr>
          <p:cNvPr id="3" name="Imag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63383" y="4467655"/>
            <a:ext cx="1174044" cy="1080120"/>
          </a:xfrm>
          <a:prstGeom prst="rect">
            <a:avLst/>
          </a:prstGeom>
        </p:spPr>
      </p:pic>
      <p:sp>
        <p:nvSpPr>
          <p:cNvPr id="8" name="ZoneTexte 7"/>
          <p:cNvSpPr txBox="1"/>
          <p:nvPr/>
        </p:nvSpPr>
        <p:spPr>
          <a:xfrm>
            <a:off x="44731" y="58914"/>
            <a:ext cx="1872208" cy="369332"/>
          </a:xfrm>
          <a:prstGeom prst="rect">
            <a:avLst/>
          </a:prstGeom>
          <a:noFill/>
        </p:spPr>
        <p:txBody>
          <a:bodyPr wrap="square" rtlCol="0">
            <a:spAutoFit/>
          </a:bodyPr>
          <a:lstStyle/>
          <a:p>
            <a:r>
              <a:rPr lang="fr-FR" sz="900" b="1" smtClean="0">
                <a:solidFill>
                  <a:srgbClr val="B80F1C"/>
                </a:solidFill>
              </a:rPr>
              <a:t>YPSOMED </a:t>
            </a:r>
            <a:br>
              <a:rPr lang="fr-FR" sz="900" b="1" smtClean="0">
                <a:solidFill>
                  <a:srgbClr val="B80F1C"/>
                </a:solidFill>
              </a:rPr>
            </a:br>
            <a:endParaRPr lang="fr-FR" sz="900" dirty="0">
              <a:solidFill>
                <a:srgbClr val="C00000"/>
              </a:solidFill>
            </a:endParaRPr>
          </a:p>
        </p:txBody>
      </p:sp>
    </p:spTree>
    <p:extLst>
      <p:ext uri="{BB962C8B-B14F-4D97-AF65-F5344CB8AC3E}">
        <p14:creationId xmlns:p14="http://schemas.microsoft.com/office/powerpoint/2010/main" val="19569378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FD_PPT_couv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8" y="-1588"/>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0" descr="AFD_PPT_masqu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275"/>
            <a:ext cx="9162356"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827584" y="2828642"/>
            <a:ext cx="7416824" cy="1600438"/>
          </a:xfrm>
          <a:prstGeom prst="rect">
            <a:avLst/>
          </a:prstGeom>
        </p:spPr>
        <p:txBody>
          <a:bodyPr wrap="square">
            <a:spAutoFit/>
          </a:bodyPr>
          <a:lstStyle/>
          <a:p>
            <a:pPr algn="just"/>
            <a:r>
              <a:rPr lang="fr-FR" sz="1400" i="1" dirty="0"/>
              <a:t>Toute représentation ou reproduction intégrale ou partielle faite sans le consentement de l’auteur ou de ses ayants droit ou ayants cause est illicite. Il en est de même pour la traduction, l’adaptation ou la </a:t>
            </a:r>
            <a:r>
              <a:rPr lang="fr-FR" sz="1400" i="1" dirty="0" smtClean="0"/>
              <a:t>transformation, l’arrangement </a:t>
            </a:r>
            <a:r>
              <a:rPr lang="fr-FR" sz="1400" i="1" dirty="0"/>
              <a:t>ou la reproduction par un art ou un procédé quelconque. (article L.122-4 du Code de la propriété intellectuelle). Cette représentation ou reproduction, par quelque procédé que ce soit, constituerait </a:t>
            </a:r>
            <a:r>
              <a:rPr lang="fr-FR" sz="1400" i="1" dirty="0" smtClean="0"/>
              <a:t>une contrefaçon </a:t>
            </a:r>
            <a:r>
              <a:rPr lang="fr-FR" sz="1400" i="1" dirty="0"/>
              <a:t>sanctionnée par l’article L.3335-2 du Code de la propriété intellectuelle. Ce code n’autorise, aux termes de l’article L122-5, que les copies ou les reproductions strictement réservées à l’usage du </a:t>
            </a:r>
            <a:r>
              <a:rPr lang="fr-FR" sz="1400" i="1" dirty="0" smtClean="0"/>
              <a:t>copiste et </a:t>
            </a:r>
            <a:r>
              <a:rPr lang="fr-FR" sz="1400" i="1" dirty="0"/>
              <a:t>non destinées à une utilisation collective.</a:t>
            </a:r>
            <a:endParaRPr lang="fr-FR" sz="1400" dirty="0"/>
          </a:p>
        </p:txBody>
      </p:sp>
      <p:sp>
        <p:nvSpPr>
          <p:cNvPr id="10" name="Rectangle 9"/>
          <p:cNvSpPr/>
          <p:nvPr/>
        </p:nvSpPr>
        <p:spPr>
          <a:xfrm>
            <a:off x="2987824" y="5208304"/>
            <a:ext cx="2795189" cy="369332"/>
          </a:xfrm>
          <a:prstGeom prst="rect">
            <a:avLst/>
          </a:prstGeom>
        </p:spPr>
        <p:txBody>
          <a:bodyPr wrap="none">
            <a:spAutoFit/>
          </a:bodyPr>
          <a:lstStyle/>
          <a:p>
            <a:r>
              <a:rPr lang="fr-FR" b="1" dirty="0" smtClean="0">
                <a:solidFill>
                  <a:srgbClr val="FF0000"/>
                </a:solidFill>
              </a:rPr>
              <a:t>www.mapompeainsuline.fr</a:t>
            </a:r>
            <a:endParaRPr lang="fr-FR" dirty="0">
              <a:solidFill>
                <a:srgbClr val="FF0000"/>
              </a:solidFill>
            </a:endParaRPr>
          </a:p>
        </p:txBody>
      </p:sp>
      <p:sp>
        <p:nvSpPr>
          <p:cNvPr id="9" name="Rectangle 8"/>
          <p:cNvSpPr/>
          <p:nvPr/>
        </p:nvSpPr>
        <p:spPr>
          <a:xfrm>
            <a:off x="2958967" y="4916150"/>
            <a:ext cx="2753682" cy="261610"/>
          </a:xfrm>
          <a:prstGeom prst="rect">
            <a:avLst/>
          </a:prstGeom>
        </p:spPr>
        <p:txBody>
          <a:bodyPr wrap="square">
            <a:spAutoFit/>
          </a:bodyPr>
          <a:lstStyle/>
          <a:p>
            <a:pPr algn="ctr"/>
            <a:r>
              <a:rPr lang="fr-FR" sz="1100" dirty="0"/>
              <a:t>© </a:t>
            </a:r>
            <a:r>
              <a:rPr lang="fr-FR" sz="1100" dirty="0" smtClean="0"/>
              <a:t>Fédération Française des Diabétiques</a:t>
            </a:r>
            <a:endParaRPr lang="fr-FR" sz="1100" dirty="0"/>
          </a:p>
        </p:txBody>
      </p:sp>
      <p:sp>
        <p:nvSpPr>
          <p:cNvPr id="8" name="Espace réservé de la date 3"/>
          <p:cNvSpPr txBox="1">
            <a:spLocks/>
          </p:cNvSpPr>
          <p:nvPr/>
        </p:nvSpPr>
        <p:spPr>
          <a:xfrm>
            <a:off x="-8614" y="6494463"/>
            <a:ext cx="9145588" cy="365125"/>
          </a:xfrm>
          <a:prstGeom prst="rect">
            <a:avLst/>
          </a:prstGeom>
          <a:noFill/>
        </p:spPr>
        <p:txBody>
          <a:bodyPr vert="horz" lIns="91440" tIns="45720" rIns="91440" bIns="45720" rtlCol="0" anchor="ctr"/>
          <a:lstStyle>
            <a:defPPr>
              <a:defRPr lang="fr-FR"/>
            </a:defPPr>
            <a:lvl1pPr marL="0" algn="l" defTabSz="914400" rtl="0" eaLnBrk="1" latinLnBrk="0" hangingPunct="1">
              <a:defRPr sz="2400" kern="1200">
                <a:solidFill>
                  <a:schemeClr val="tx1"/>
                </a:solidFill>
                <a:latin typeface="Arial" charset="0"/>
                <a:ea typeface="ＭＳ Ｐゴシック" pitchFamily="-96" charset="-128"/>
                <a:cs typeface="+mn-cs"/>
              </a:defRPr>
            </a:lvl1pPr>
            <a:lvl2pPr marL="742950" indent="-285750" algn="l" defTabSz="914400" rtl="0" eaLnBrk="1" latinLnBrk="0" hangingPunct="1">
              <a:defRPr sz="2400" kern="1200">
                <a:solidFill>
                  <a:schemeClr val="tx1"/>
                </a:solidFill>
                <a:latin typeface="Arial" charset="0"/>
                <a:ea typeface="ＭＳ Ｐゴシック" pitchFamily="-96" charset="-128"/>
                <a:cs typeface="+mn-cs"/>
              </a:defRPr>
            </a:lvl2pPr>
            <a:lvl3pPr marL="1143000" indent="-228600" algn="l" defTabSz="914400" rtl="0" eaLnBrk="1" latinLnBrk="0" hangingPunct="1">
              <a:defRPr sz="2400" kern="1200">
                <a:solidFill>
                  <a:schemeClr val="tx1"/>
                </a:solidFill>
                <a:latin typeface="Arial" charset="0"/>
                <a:ea typeface="ＭＳ Ｐゴシック" pitchFamily="-96" charset="-128"/>
                <a:cs typeface="+mn-cs"/>
              </a:defRPr>
            </a:lvl3pPr>
            <a:lvl4pPr marL="1600200" indent="-228600" algn="l" defTabSz="914400" rtl="0" eaLnBrk="1" latinLnBrk="0" hangingPunct="1">
              <a:defRPr sz="2400" kern="1200">
                <a:solidFill>
                  <a:schemeClr val="tx1"/>
                </a:solidFill>
                <a:latin typeface="Arial" charset="0"/>
                <a:ea typeface="ＭＳ Ｐゴシック" pitchFamily="-96" charset="-128"/>
                <a:cs typeface="+mn-cs"/>
              </a:defRPr>
            </a:lvl4pPr>
            <a:lvl5pPr marL="2057400" indent="-228600" algn="l" defTabSz="914400" rtl="0" eaLnBrk="1" latinLnBrk="0" hangingPunct="1">
              <a:defRPr sz="2400" kern="1200">
                <a:solidFill>
                  <a:schemeClr val="tx1"/>
                </a:solidFill>
                <a:latin typeface="Arial" charset="0"/>
                <a:ea typeface="ＭＳ Ｐゴシック" pitchFamily="-96" charset="-128"/>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Arial" charset="0"/>
                <a:ea typeface="ＭＳ Ｐゴシック" pitchFamily="-96" charset="-128"/>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Arial" charset="0"/>
                <a:ea typeface="ＭＳ Ｐゴシック" pitchFamily="-96" charset="-128"/>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Arial" charset="0"/>
                <a:ea typeface="ＭＳ Ｐゴシック" pitchFamily="-96" charset="-128"/>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Arial" charset="0"/>
                <a:ea typeface="ＭＳ Ｐゴシック" pitchFamily="-96" charset="-128"/>
                <a:cs typeface="+mn-cs"/>
              </a:defRPr>
            </a:lvl9pPr>
          </a:lstStyle>
          <a:p>
            <a:r>
              <a:rPr lang="fr-FR" sz="800" dirty="0" smtClean="0"/>
              <a:t>Fédération Française des Diabétiques - 88 rue de la Roquette 75544 PARIS Cedex 11 – 01 40 09 24 </a:t>
            </a:r>
            <a:r>
              <a:rPr lang="fr-FR" sz="800" smtClean="0"/>
              <a:t>25 – </a:t>
            </a:r>
            <a:r>
              <a:rPr lang="fr-FR" sz="800" dirty="0">
                <a:hlinkClick r:id="rId4"/>
              </a:rPr>
              <a:t>www.federationdesdiabetiques.org </a:t>
            </a:r>
            <a:endParaRPr lang="fr-FR" sz="800" dirty="0"/>
          </a:p>
        </p:txBody>
      </p:sp>
      <p:pic>
        <p:nvPicPr>
          <p:cNvPr id="13" name="Imag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65937" y="6196480"/>
            <a:ext cx="936104" cy="595965"/>
          </a:xfrm>
          <a:prstGeom prst="rect">
            <a:avLst/>
          </a:prstGeom>
        </p:spPr>
      </p:pic>
      <p:pic>
        <p:nvPicPr>
          <p:cNvPr id="14" name="Imag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1520" y="597494"/>
            <a:ext cx="2534028" cy="1613273"/>
          </a:xfrm>
          <a:prstGeom prst="rect">
            <a:avLst/>
          </a:prstGeom>
        </p:spPr>
      </p:pic>
    </p:spTree>
    <p:extLst>
      <p:ext uri="{BB962C8B-B14F-4D97-AF65-F5344CB8AC3E}">
        <p14:creationId xmlns:p14="http://schemas.microsoft.com/office/powerpoint/2010/main" val="30849967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8233" cy="686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Espace réservé du contenu 2"/>
          <p:cNvSpPr>
            <a:spLocks noGrp="1"/>
          </p:cNvSpPr>
          <p:nvPr>
            <p:ph idx="1"/>
          </p:nvPr>
        </p:nvSpPr>
        <p:spPr>
          <a:xfrm>
            <a:off x="971600" y="1916832"/>
            <a:ext cx="7200800" cy="2664296"/>
          </a:xfrm>
        </p:spPr>
        <p:txBody>
          <a:bodyPr>
            <a:normAutofit/>
          </a:bodyPr>
          <a:lstStyle/>
          <a:p>
            <a:pPr marL="0" indent="0" algn="ctr">
              <a:buNone/>
            </a:pPr>
            <a:r>
              <a:rPr lang="pt-BR" sz="1400" b="1" i="1" dirty="0" smtClean="0">
                <a:solidFill>
                  <a:srgbClr val="E40019"/>
                </a:solidFill>
              </a:rPr>
              <a:t>A v </a:t>
            </a:r>
            <a:r>
              <a:rPr lang="pt-BR" sz="1400" b="1" i="1" dirty="0">
                <a:solidFill>
                  <a:srgbClr val="E40019"/>
                </a:solidFill>
              </a:rPr>
              <a:t>e r t i s s e </a:t>
            </a:r>
            <a:r>
              <a:rPr lang="pt-BR" sz="1400" b="1" i="1" dirty="0" smtClean="0">
                <a:solidFill>
                  <a:srgbClr val="E40019"/>
                </a:solidFill>
              </a:rPr>
              <a:t>m e n t</a:t>
            </a:r>
          </a:p>
          <a:p>
            <a:pPr marL="0" indent="0" algn="ctr">
              <a:buNone/>
            </a:pPr>
            <a:endParaRPr lang="pt-BR" sz="1400" b="1" i="1" dirty="0">
              <a:solidFill>
                <a:srgbClr val="E40019"/>
              </a:solidFill>
            </a:endParaRPr>
          </a:p>
          <a:p>
            <a:pPr marL="0" indent="0" algn="just">
              <a:buNone/>
            </a:pPr>
            <a:r>
              <a:rPr lang="fr-FR" sz="1100" i="1" dirty="0"/>
              <a:t>Ce </a:t>
            </a:r>
            <a:r>
              <a:rPr lang="fr-FR" sz="1100" i="1" dirty="0" smtClean="0"/>
              <a:t>document a </a:t>
            </a:r>
            <a:r>
              <a:rPr lang="fr-FR" sz="1100" i="1" dirty="0"/>
              <a:t>été réalisé par </a:t>
            </a:r>
            <a:r>
              <a:rPr lang="fr-FR" sz="1100" i="1" dirty="0" smtClean="0"/>
              <a:t>la Fédération Française des Diabétiques dans </a:t>
            </a:r>
            <a:r>
              <a:rPr lang="fr-FR" sz="1100" i="1" dirty="0"/>
              <a:t>un but d’information objective et actualisée : il a pour vocation </a:t>
            </a:r>
            <a:r>
              <a:rPr lang="fr-FR" sz="1100" i="1" dirty="0" smtClean="0"/>
              <a:t>d’aider chacun </a:t>
            </a:r>
            <a:r>
              <a:rPr lang="fr-FR" sz="1100" i="1" dirty="0"/>
              <a:t>à trouver </a:t>
            </a:r>
            <a:r>
              <a:rPr lang="fr-FR" sz="1100" i="1" dirty="0" smtClean="0"/>
              <a:t>la pompe à insuline adaptée </a:t>
            </a:r>
            <a:r>
              <a:rPr lang="fr-FR" sz="1100" i="1" dirty="0"/>
              <a:t>à son quotidien et à </a:t>
            </a:r>
            <a:r>
              <a:rPr lang="fr-FR" sz="1100" i="1" dirty="0" smtClean="0"/>
              <a:t>ses besoins</a:t>
            </a:r>
            <a:r>
              <a:rPr lang="fr-FR" sz="1100" i="1" dirty="0"/>
              <a:t>. </a:t>
            </a:r>
            <a:r>
              <a:rPr lang="fr-FR" sz="1100" i="1" dirty="0" smtClean="0"/>
              <a:t>Il n’en fait </a:t>
            </a:r>
            <a:r>
              <a:rPr lang="fr-FR" sz="1100" i="1" dirty="0"/>
              <a:t>aucunement la publicité </a:t>
            </a:r>
            <a:r>
              <a:rPr lang="fr-FR" sz="1100" i="1" dirty="0" smtClean="0"/>
              <a:t>et n’incite en </a:t>
            </a:r>
            <a:r>
              <a:rPr lang="fr-FR" sz="1100" i="1" dirty="0"/>
              <a:t>aucune manière à choisir </a:t>
            </a:r>
            <a:r>
              <a:rPr lang="fr-FR" sz="1100" i="1" dirty="0" smtClean="0"/>
              <a:t>un modèle </a:t>
            </a:r>
            <a:r>
              <a:rPr lang="fr-FR" sz="1100" i="1" dirty="0"/>
              <a:t>plutôt qu’un </a:t>
            </a:r>
            <a:r>
              <a:rPr lang="fr-FR" sz="1100" i="1" dirty="0" smtClean="0"/>
              <a:t>autre. </a:t>
            </a:r>
          </a:p>
          <a:p>
            <a:pPr marL="0" indent="0" algn="just">
              <a:buNone/>
            </a:pPr>
            <a:r>
              <a:rPr lang="fr-FR" sz="1100" i="1" dirty="0" smtClean="0"/>
              <a:t>Il </a:t>
            </a:r>
            <a:r>
              <a:rPr lang="fr-FR" sz="1100" i="1" dirty="0"/>
              <a:t>présente les </a:t>
            </a:r>
            <a:r>
              <a:rPr lang="fr-FR" sz="1100" i="1" dirty="0" smtClean="0"/>
              <a:t>pompes à insuline actuellement </a:t>
            </a:r>
            <a:r>
              <a:rPr lang="fr-FR" sz="1100" i="1" dirty="0"/>
              <a:t>disponibles sur le </a:t>
            </a:r>
            <a:r>
              <a:rPr lang="fr-FR" sz="1100" i="1" dirty="0" smtClean="0"/>
              <a:t>marché, selon </a:t>
            </a:r>
            <a:r>
              <a:rPr lang="fr-FR" sz="1100" i="1" dirty="0"/>
              <a:t>les informations transmises par les </a:t>
            </a:r>
            <a:r>
              <a:rPr lang="fr-FR" sz="1100" i="1" dirty="0" smtClean="0"/>
              <a:t>fabricants partenaires. La Fédération Française des Diabétiques se </a:t>
            </a:r>
            <a:r>
              <a:rPr lang="fr-FR" sz="1100" i="1" dirty="0"/>
              <a:t>dégage </a:t>
            </a:r>
            <a:r>
              <a:rPr lang="fr-FR" sz="1100" i="1" dirty="0" smtClean="0"/>
              <a:t>donc de </a:t>
            </a:r>
            <a:r>
              <a:rPr lang="fr-FR" sz="1100" i="1" dirty="0"/>
              <a:t>toute responsabilité sur ces informations.</a:t>
            </a:r>
          </a:p>
          <a:p>
            <a:pPr marL="0" indent="0" algn="just">
              <a:buNone/>
            </a:pPr>
            <a:r>
              <a:rPr lang="fr-FR" sz="1100" i="1" dirty="0"/>
              <a:t>Ce guide sera régulièrement mis à jour. N’hésitez pas à nous signaler toute </a:t>
            </a:r>
            <a:r>
              <a:rPr lang="fr-FR" sz="1100" i="1" dirty="0" smtClean="0"/>
              <a:t>erreur, oubli</a:t>
            </a:r>
            <a:r>
              <a:rPr lang="fr-FR" sz="1100" i="1" dirty="0"/>
              <a:t>, informations obsolètes</a:t>
            </a:r>
            <a:r>
              <a:rPr lang="fr-FR" sz="1100" i="1" dirty="0" smtClean="0"/>
              <a:t>…</a:t>
            </a:r>
          </a:p>
          <a:p>
            <a:pPr marL="0" indent="0" algn="just">
              <a:buNone/>
            </a:pPr>
            <a:r>
              <a:rPr lang="fr-FR" sz="1100" i="1" dirty="0" smtClean="0"/>
              <a:t>par </a:t>
            </a:r>
            <a:r>
              <a:rPr lang="fr-FR" sz="1100" i="1" dirty="0"/>
              <a:t>mail : </a:t>
            </a:r>
            <a:r>
              <a:rPr lang="fr-FR" sz="1100" i="1" dirty="0" smtClean="0"/>
              <a:t>connaissance.diabete@federationdesdiabetiques.org</a:t>
            </a:r>
          </a:p>
          <a:p>
            <a:pPr marL="0" indent="0" algn="just">
              <a:buNone/>
            </a:pPr>
            <a:endParaRPr lang="fr-FR" sz="1400" i="1" u="sng" dirty="0"/>
          </a:p>
        </p:txBody>
      </p:sp>
      <p:pic>
        <p:nvPicPr>
          <p:cNvPr id="11" name="Imag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00392" y="6205848"/>
            <a:ext cx="936104" cy="595965"/>
          </a:xfrm>
          <a:prstGeom prst="rect">
            <a:avLst/>
          </a:prstGeom>
        </p:spPr>
      </p:pic>
    </p:spTree>
    <p:extLst>
      <p:ext uri="{BB962C8B-B14F-4D97-AF65-F5344CB8AC3E}">
        <p14:creationId xmlns:p14="http://schemas.microsoft.com/office/powerpoint/2010/main" val="4695659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p:cNvSpPr txBox="1"/>
          <p:nvPr/>
        </p:nvSpPr>
        <p:spPr>
          <a:xfrm>
            <a:off x="8532440" y="44624"/>
            <a:ext cx="504056" cy="369332"/>
          </a:xfrm>
          <a:prstGeom prst="rect">
            <a:avLst/>
          </a:prstGeom>
          <a:noFill/>
        </p:spPr>
        <p:txBody>
          <a:bodyPr wrap="square" rtlCol="0">
            <a:spAutoFit/>
          </a:bodyPr>
          <a:lstStyle/>
          <a:p>
            <a:pPr algn="ctr"/>
            <a:r>
              <a:rPr lang="fr-FR" dirty="0" smtClean="0">
                <a:solidFill>
                  <a:schemeClr val="bg1"/>
                </a:solidFill>
              </a:rPr>
              <a:t>5</a:t>
            </a:r>
            <a:endParaRPr lang="fr-FR" dirty="0">
              <a:solidFill>
                <a:schemeClr val="bg1"/>
              </a:solidFill>
            </a:endParaRPr>
          </a:p>
        </p:txBody>
      </p:sp>
      <p:sp>
        <p:nvSpPr>
          <p:cNvPr id="2" name="Rectangle 1"/>
          <p:cNvSpPr/>
          <p:nvPr/>
        </p:nvSpPr>
        <p:spPr>
          <a:xfrm>
            <a:off x="7241938" y="6610436"/>
            <a:ext cx="998992" cy="215444"/>
          </a:xfrm>
          <a:prstGeom prst="rect">
            <a:avLst/>
          </a:prstGeom>
        </p:spPr>
        <p:txBody>
          <a:bodyPr wrap="none">
            <a:spAutoFit/>
          </a:bodyPr>
          <a:lstStyle/>
          <a:p>
            <a:pPr algn="ctr"/>
            <a:r>
              <a:rPr lang="fr-FR" sz="800" dirty="0" smtClean="0"/>
              <a:t>*Non Communiqué</a:t>
            </a:r>
            <a:endParaRPr lang="fr-FR" sz="800" dirty="0"/>
          </a:p>
        </p:txBody>
      </p:sp>
      <p:pic>
        <p:nvPicPr>
          <p:cNvPr id="9" name="Imag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41975" y="6262035"/>
            <a:ext cx="936104" cy="595965"/>
          </a:xfrm>
          <a:prstGeom prst="rect">
            <a:avLst/>
          </a:prstGeom>
        </p:spPr>
      </p:pic>
      <p:graphicFrame>
        <p:nvGraphicFramePr>
          <p:cNvPr id="11" name="Espace réservé du contenu 10"/>
          <p:cNvGraphicFramePr>
            <a:graphicFrameLocks noGrp="1"/>
          </p:cNvGraphicFramePr>
          <p:nvPr>
            <p:ph idx="1"/>
            <p:extLst>
              <p:ext uri="{D42A27DB-BD31-4B8C-83A1-F6EECF244321}">
                <p14:modId xmlns:p14="http://schemas.microsoft.com/office/powerpoint/2010/main" val="1256417529"/>
              </p:ext>
            </p:extLst>
          </p:nvPr>
        </p:nvGraphicFramePr>
        <p:xfrm>
          <a:off x="0" y="-70021"/>
          <a:ext cx="9143999" cy="6993415"/>
        </p:xfrm>
        <a:graphic>
          <a:graphicData uri="http://schemas.openxmlformats.org/drawingml/2006/table">
            <a:tbl>
              <a:tblPr firstRow="1" bandRow="1">
                <a:tableStyleId>{5C22544A-7EE6-4342-B048-85BDC9FD1C3A}</a:tableStyleId>
              </a:tblPr>
              <a:tblGrid>
                <a:gridCol w="1220421"/>
                <a:gridCol w="3348791"/>
                <a:gridCol w="1442946"/>
                <a:gridCol w="3131841"/>
              </a:tblGrid>
              <a:tr h="474685">
                <a:tc gridSpan="4">
                  <a:txBody>
                    <a:bodyPr/>
                    <a:lstStyle/>
                    <a:p>
                      <a:pPr marL="0" marR="0" lvl="5" indent="0" algn="ctr" defTabSz="914400" rtl="0" eaLnBrk="1" fontAlgn="auto" latinLnBrk="0" hangingPunct="1">
                        <a:lnSpc>
                          <a:spcPct val="100000"/>
                        </a:lnSpc>
                        <a:spcBef>
                          <a:spcPts val="0"/>
                        </a:spcBef>
                        <a:spcAft>
                          <a:spcPts val="0"/>
                        </a:spcAft>
                        <a:buClrTx/>
                        <a:buSzTx/>
                        <a:buFontTx/>
                        <a:buNone/>
                        <a:tabLst/>
                        <a:defRPr/>
                      </a:pPr>
                      <a:r>
                        <a:rPr lang="fr-FR" sz="1600" b="1" u="sng" dirty="0" smtClean="0">
                          <a:solidFill>
                            <a:srgbClr val="C00000"/>
                          </a:solidFill>
                        </a:rPr>
                        <a:t>ANIMAS VIBE</a:t>
                      </a:r>
                      <a:r>
                        <a:rPr lang="fr-FR" sz="1600" b="1" u="sng" strike="noStrike" dirty="0" smtClean="0">
                          <a:solidFill>
                            <a:srgbClr val="C00000"/>
                          </a:solidFill>
                          <a:effectLst/>
                          <a:latin typeface="+mn-lt"/>
                        </a:rPr>
                        <a:t>®</a:t>
                      </a:r>
                      <a:endParaRPr lang="fr-FR" sz="1600" b="1" u="sng" dirty="0" smtClean="0">
                        <a:solidFill>
                          <a:srgbClr val="C00000"/>
                        </a:solidFill>
                      </a:endParaRPr>
                    </a:p>
                  </a:txBody>
                  <a:tcPr>
                    <a:solidFill>
                      <a:schemeClr val="bg1"/>
                    </a:solidFill>
                  </a:tcPr>
                </a:tc>
                <a:tc hMerge="1">
                  <a:txBody>
                    <a:bodyPr/>
                    <a:lstStyle/>
                    <a:p>
                      <a:endParaRPr lang="fr-FR" dirty="0">
                        <a:solidFill>
                          <a:srgbClr val="C00000"/>
                        </a:solidFill>
                      </a:endParaRPr>
                    </a:p>
                  </a:txBody>
                  <a:tcPr>
                    <a:solidFill>
                      <a:srgbClr val="B80F1C"/>
                    </a:solidFill>
                  </a:tcPr>
                </a:tc>
                <a:tc hMerge="1">
                  <a:txBody>
                    <a:bodyPr/>
                    <a:lstStyle/>
                    <a:p>
                      <a:endParaRPr lang="fr-FR" dirty="0">
                        <a:solidFill>
                          <a:srgbClr val="C00000"/>
                        </a:solidFill>
                      </a:endParaRPr>
                    </a:p>
                  </a:txBody>
                  <a:tcPr>
                    <a:solidFill>
                      <a:srgbClr val="B80F1C"/>
                    </a:solidFill>
                  </a:tcPr>
                </a:tc>
                <a:tc hMerge="1">
                  <a:txBody>
                    <a:bodyPr/>
                    <a:lstStyle/>
                    <a:p>
                      <a:endParaRPr lang="fr-FR" dirty="0">
                        <a:solidFill>
                          <a:srgbClr val="C00000"/>
                        </a:solidFill>
                      </a:endParaRPr>
                    </a:p>
                  </a:txBody>
                  <a:tcPr>
                    <a:solidFill>
                      <a:srgbClr val="B80F1C"/>
                    </a:solidFill>
                  </a:tcPr>
                </a:tc>
              </a:tr>
              <a:tr h="453688">
                <a:tc>
                  <a:txBody>
                    <a:bodyPr/>
                    <a:lstStyle/>
                    <a:p>
                      <a:pPr marL="0" lvl="1" algn="l" defTabSz="914400" rtl="0" eaLnBrk="1" fontAlgn="ctr" latinLnBrk="0" hangingPunct="1"/>
                      <a:r>
                        <a:rPr lang="fr-FR" sz="1000" b="1" kern="1200" dirty="0" smtClean="0">
                          <a:solidFill>
                            <a:schemeClr val="dk1"/>
                          </a:solidFill>
                          <a:latin typeface="+mn-lt"/>
                          <a:ea typeface="+mn-ea"/>
                          <a:cs typeface="+mn-cs"/>
                        </a:rPr>
                        <a:t>TAILLE ET POIDS</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r>
                        <a:rPr lang="fr-FR" sz="1000" b="0" i="0" u="none" strike="noStrike" dirty="0">
                          <a:solidFill>
                            <a:srgbClr val="000000"/>
                          </a:solidFill>
                          <a:effectLst/>
                          <a:latin typeface="Calibri" panose="020F0502020204030204" pitchFamily="34" charset="0"/>
                        </a:rPr>
                        <a:t>Dimension : 8,26 x 5,08 x 2,18 cm  </a:t>
                      </a:r>
                      <a:r>
                        <a:rPr lang="fr-FR" sz="1000" b="0" i="0" u="none" strike="noStrike" dirty="0" smtClean="0">
                          <a:solidFill>
                            <a:srgbClr val="000000"/>
                          </a:solidFill>
                          <a:effectLst/>
                          <a:latin typeface="Calibri" panose="020F0502020204030204" pitchFamily="34" charset="0"/>
                        </a:rPr>
                        <a:t>Poids</a:t>
                      </a:r>
                      <a:r>
                        <a:rPr lang="fr-FR" sz="1000" b="0" i="0" u="none" strike="noStrike" dirty="0">
                          <a:solidFill>
                            <a:srgbClr val="000000"/>
                          </a:solidFill>
                          <a:effectLst/>
                          <a:latin typeface="Calibri" panose="020F0502020204030204" pitchFamily="34" charset="0"/>
                        </a:rPr>
                        <a:t>: 105 g avec pile</a:t>
                      </a:r>
                    </a:p>
                  </a:txBody>
                  <a:tcPr marL="108000" marR="9525" marT="9525" marB="0" anchor="ctr">
                    <a:solidFill>
                      <a:schemeClr val="bg1"/>
                    </a:solidFill>
                  </a:tcPr>
                </a:tc>
                <a:tc>
                  <a:txBody>
                    <a:bodyPr/>
                    <a:lstStyle/>
                    <a:p>
                      <a:pPr marL="0" marR="0" lvl="1" indent="0" algn="l" defTabSz="914400" rtl="0" eaLnBrk="1" fontAlgn="ctr" latinLnBrk="0" hangingPunct="1">
                        <a:lnSpc>
                          <a:spcPct val="100000"/>
                        </a:lnSpc>
                        <a:spcBef>
                          <a:spcPts val="0"/>
                        </a:spcBef>
                        <a:spcAft>
                          <a:spcPts val="0"/>
                        </a:spcAft>
                        <a:buClrTx/>
                        <a:buSzTx/>
                        <a:buFontTx/>
                        <a:buNone/>
                        <a:tabLst/>
                        <a:defRPr/>
                      </a:pPr>
                      <a:r>
                        <a:rPr lang="fr-FR" sz="1000" b="1" kern="1200" dirty="0" smtClean="0">
                          <a:solidFill>
                            <a:schemeClr val="dk1"/>
                          </a:solidFill>
                          <a:latin typeface="+mn-lt"/>
                          <a:ea typeface="+mn-ea"/>
                          <a:cs typeface="+mn-cs"/>
                        </a:rPr>
                        <a:t>ETANCHEITE</a:t>
                      </a:r>
                    </a:p>
                    <a:p>
                      <a:endParaRPr lang="fr-FR" sz="1000" dirty="0"/>
                    </a:p>
                  </a:txBody>
                  <a:tcPr anchor="ctr">
                    <a:solidFill>
                      <a:schemeClr val="bg1">
                        <a:lumMod val="85000"/>
                      </a:schemeClr>
                    </a:solidFill>
                  </a:tcPr>
                </a:tc>
                <a:tc>
                  <a:txBody>
                    <a:bodyPr/>
                    <a:lstStyle/>
                    <a:p>
                      <a:pPr algn="l" fontAlgn="t"/>
                      <a:r>
                        <a:rPr lang="fr-FR" sz="1000" b="0" i="0" u="none" strike="noStrike" dirty="0" smtClean="0">
                          <a:solidFill>
                            <a:srgbClr val="000000"/>
                          </a:solidFill>
                          <a:effectLst/>
                          <a:latin typeface="Calibri" panose="020F0502020204030204" pitchFamily="34" charset="0"/>
                        </a:rPr>
                        <a:t>Dispositif </a:t>
                      </a:r>
                      <a:r>
                        <a:rPr lang="fr-FR" sz="1000" b="0" i="0" u="none" strike="noStrike" dirty="0">
                          <a:solidFill>
                            <a:srgbClr val="000000"/>
                          </a:solidFill>
                          <a:effectLst/>
                          <a:latin typeface="Calibri" panose="020F0502020204030204" pitchFamily="34" charset="0"/>
                        </a:rPr>
                        <a:t>étanche, IPX 8 (protégé contre les effets de l'immersion); testée pendant 24h à 3,6 m de profondeur.</a:t>
                      </a:r>
                    </a:p>
                  </a:txBody>
                  <a:tcPr marL="108000" marR="9525" marT="9525" marB="0" anchor="ctr">
                    <a:solidFill>
                      <a:schemeClr val="bg1"/>
                    </a:solidFill>
                  </a:tcPr>
                </a:tc>
              </a:tr>
              <a:tr h="394458">
                <a:tc>
                  <a:txBody>
                    <a:bodyPr/>
                    <a:lstStyle/>
                    <a:p>
                      <a:pPr marL="0" lvl="1" algn="l" defTabSz="914400" rtl="0" eaLnBrk="1" fontAlgn="ctr" latinLnBrk="0" hangingPunct="1"/>
                      <a:r>
                        <a:rPr lang="fr-FR" sz="1000" b="1" kern="1200" dirty="0" smtClean="0">
                          <a:solidFill>
                            <a:schemeClr val="dk1"/>
                          </a:solidFill>
                          <a:latin typeface="+mn-lt"/>
                          <a:ea typeface="+mn-ea"/>
                          <a:cs typeface="+mn-cs"/>
                        </a:rPr>
                        <a:t>ECRAN</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r>
                        <a:rPr lang="fr-FR" sz="1000" b="0" i="0" u="none" strike="noStrike" dirty="0">
                          <a:solidFill>
                            <a:srgbClr val="000000"/>
                          </a:solidFill>
                          <a:effectLst/>
                          <a:latin typeface="Calibri" panose="020F0502020204030204" pitchFamily="34" charset="0"/>
                        </a:rPr>
                        <a:t>Ecran </a:t>
                      </a:r>
                      <a:r>
                        <a:rPr lang="fr-FR" sz="1000" b="0" i="0" u="none" strike="noStrike" dirty="0" smtClean="0">
                          <a:solidFill>
                            <a:srgbClr val="000000"/>
                          </a:solidFill>
                          <a:effectLst/>
                          <a:latin typeface="Calibri" panose="020F0502020204030204" pitchFamily="34" charset="0"/>
                        </a:rPr>
                        <a:t>couleur</a:t>
                      </a:r>
                      <a:endParaRPr lang="fr-FR" sz="1000" b="0" i="0" u="none" strike="noStrike" dirty="0">
                        <a:solidFill>
                          <a:srgbClr val="000000"/>
                        </a:solidFill>
                        <a:effectLst/>
                        <a:latin typeface="Calibri" panose="020F0502020204030204" pitchFamily="34" charset="0"/>
                      </a:endParaRPr>
                    </a:p>
                  </a:txBody>
                  <a:tcPr marL="108000" marR="9525" marT="9525" marB="0" anchor="ctr">
                    <a:solidFill>
                      <a:schemeClr val="bg1"/>
                    </a:solidFill>
                  </a:tcPr>
                </a:tc>
                <a:tc>
                  <a:txBody>
                    <a:bodyPr/>
                    <a:lstStyle/>
                    <a:p>
                      <a:pPr marL="0" lvl="1" algn="l" defTabSz="914400" rtl="0" eaLnBrk="1" fontAlgn="ctr" latinLnBrk="0" hangingPunct="1"/>
                      <a:r>
                        <a:rPr lang="fr-FR" sz="1000" b="1" kern="1200" dirty="0" smtClean="0">
                          <a:solidFill>
                            <a:schemeClr val="dk1"/>
                          </a:solidFill>
                          <a:latin typeface="+mn-lt"/>
                          <a:ea typeface="+mn-ea"/>
                          <a:cs typeface="+mn-cs"/>
                        </a:rPr>
                        <a:t>TEMPERATURES EXTREMES</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t"/>
                      <a:r>
                        <a:rPr lang="fr-FR" sz="1000" b="0" i="0" u="none" strike="noStrike" dirty="0">
                          <a:solidFill>
                            <a:srgbClr val="000000"/>
                          </a:solidFill>
                          <a:effectLst/>
                          <a:latin typeface="Calibri" panose="020F0502020204030204" pitchFamily="34" charset="0"/>
                        </a:rPr>
                        <a:t>Entre +5°C et +40°C                                                                                              Altitude de fonctionnement: de -152 jusqu'à 3048 m</a:t>
                      </a:r>
                    </a:p>
                  </a:txBody>
                  <a:tcPr marL="108000" marR="9525" marT="9525" marB="0" anchor="ctr">
                    <a:solidFill>
                      <a:schemeClr val="bg1"/>
                    </a:solidFill>
                  </a:tcPr>
                </a:tc>
              </a:tr>
              <a:tr h="546600">
                <a:tc>
                  <a:txBody>
                    <a:bodyPr/>
                    <a:lstStyle/>
                    <a:p>
                      <a:pPr marL="0" algn="l" defTabSz="914400" rtl="0" eaLnBrk="1" fontAlgn="b" latinLnBrk="0" hangingPunct="1"/>
                      <a:r>
                        <a:rPr lang="fr-FR" sz="1000" b="1" kern="1200" dirty="0" smtClean="0">
                          <a:solidFill>
                            <a:schemeClr val="dk1"/>
                          </a:solidFill>
                          <a:latin typeface="+mn-lt"/>
                          <a:ea typeface="+mn-ea"/>
                          <a:cs typeface="+mn-cs"/>
                        </a:rPr>
                        <a:t>CONTENANCE DU RESERVOIR</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r>
                        <a:rPr lang="fr-FR" sz="1000" b="0" i="0" u="none" strike="noStrike" dirty="0">
                          <a:solidFill>
                            <a:srgbClr val="000000"/>
                          </a:solidFill>
                          <a:effectLst/>
                          <a:latin typeface="Calibri" panose="020F0502020204030204" pitchFamily="34" charset="0"/>
                        </a:rPr>
                        <a:t>Jusqu'à 2 ml ou 200 </a:t>
                      </a:r>
                      <a:r>
                        <a:rPr lang="fr-FR" sz="1000" b="0" i="0" u="none" strike="noStrike" dirty="0" smtClean="0">
                          <a:solidFill>
                            <a:srgbClr val="000000"/>
                          </a:solidFill>
                          <a:effectLst/>
                          <a:latin typeface="Calibri" panose="020F0502020204030204" pitchFamily="34" charset="0"/>
                        </a:rPr>
                        <a:t>unités </a:t>
                      </a:r>
                      <a:r>
                        <a:rPr lang="fr-FR" sz="1000" b="0" i="0" u="none" strike="noStrike" dirty="0">
                          <a:solidFill>
                            <a:srgbClr val="000000"/>
                          </a:solidFill>
                          <a:effectLst/>
                          <a:latin typeface="Calibri" panose="020F0502020204030204" pitchFamily="34" charset="0"/>
                        </a:rPr>
                        <a:t>d'insuline</a:t>
                      </a:r>
                    </a:p>
                  </a:txBody>
                  <a:tcPr marL="108000" marR="9525" marT="9525" marB="0" anchor="ctr">
                    <a:solidFill>
                      <a:schemeClr val="bg1"/>
                    </a:solidFill>
                  </a:tcPr>
                </a:tc>
                <a:tc>
                  <a:txBody>
                    <a:bodyPr/>
                    <a:lstStyle/>
                    <a:p>
                      <a:pPr marL="0" lvl="1" algn="l" defTabSz="914400" rtl="0" eaLnBrk="1" fontAlgn="ctr" latinLnBrk="0" hangingPunct="1"/>
                      <a:r>
                        <a:rPr lang="fr-FR" sz="1000" b="1" kern="1200" dirty="0" smtClean="0">
                          <a:solidFill>
                            <a:schemeClr val="dk1"/>
                          </a:solidFill>
                          <a:latin typeface="+mn-lt"/>
                          <a:ea typeface="+mn-ea"/>
                          <a:cs typeface="+mn-cs"/>
                        </a:rPr>
                        <a:t>ALARME VISUELLE ET SONORE ET VIBRATOIRE</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t"/>
                      <a:r>
                        <a:rPr lang="fr-FR" sz="1000" b="0" i="0" u="none" strike="noStrike" dirty="0">
                          <a:solidFill>
                            <a:srgbClr val="000000"/>
                          </a:solidFill>
                          <a:effectLst/>
                          <a:latin typeface="Calibri" panose="020F0502020204030204" pitchFamily="34" charset="0"/>
                        </a:rPr>
                        <a:t>Alarmes visuelles et sonores (réglables). Possibilité d'activer le </a:t>
                      </a:r>
                      <a:r>
                        <a:rPr lang="fr-FR" sz="1000" b="0" i="0" u="none" strike="noStrike" dirty="0" smtClean="0">
                          <a:solidFill>
                            <a:srgbClr val="000000"/>
                          </a:solidFill>
                          <a:effectLst/>
                          <a:latin typeface="Calibri" panose="020F0502020204030204" pitchFamily="34" charset="0"/>
                        </a:rPr>
                        <a:t>vibreur, d'en </a:t>
                      </a:r>
                      <a:r>
                        <a:rPr lang="fr-FR" sz="1000" b="0" i="0" u="none" strike="noStrike" dirty="0">
                          <a:solidFill>
                            <a:srgbClr val="000000"/>
                          </a:solidFill>
                          <a:effectLst/>
                          <a:latin typeface="Calibri" panose="020F0502020204030204" pitchFamily="34" charset="0"/>
                        </a:rPr>
                        <a:t>régler les tonalités en fonction du type d'alarme ou d'alerte.</a:t>
                      </a:r>
                    </a:p>
                  </a:txBody>
                  <a:tcPr marL="108000" marR="9525" marT="9525" marB="0" anchor="ctr">
                    <a:solidFill>
                      <a:schemeClr val="bg1"/>
                    </a:solidFill>
                  </a:tcPr>
                </a:tc>
              </a:tr>
              <a:tr h="1072323">
                <a:tc>
                  <a:txBody>
                    <a:bodyPr/>
                    <a:lstStyle/>
                    <a:p>
                      <a:pPr marL="0" algn="l" defTabSz="914400" rtl="0" eaLnBrk="1" fontAlgn="b" latinLnBrk="0" hangingPunct="1"/>
                      <a:r>
                        <a:rPr lang="fr-FR" sz="1000" b="1" kern="1200" dirty="0" smtClean="0">
                          <a:solidFill>
                            <a:schemeClr val="dk1"/>
                          </a:solidFill>
                          <a:latin typeface="+mn-lt"/>
                          <a:ea typeface="+mn-ea"/>
                          <a:cs typeface="+mn-cs"/>
                        </a:rPr>
                        <a:t>CATHETERS UTILISABLES</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r>
                        <a:rPr lang="fr-FR" sz="1000" b="0" i="0" u="none" strike="noStrike" dirty="0">
                          <a:solidFill>
                            <a:srgbClr val="000000"/>
                          </a:solidFill>
                          <a:effectLst/>
                          <a:latin typeface="Calibri" panose="020F0502020204030204" pitchFamily="34" charset="0"/>
                        </a:rPr>
                        <a:t>Inset II ( droit à inserteur intégré), Inset 30 ( tangentiel à inserteur intégré); Comfort/short ( tangentiel, manuel); Contact detach (canule acier, manuel)</a:t>
                      </a:r>
                    </a:p>
                  </a:txBody>
                  <a:tcPr marL="108000" marR="9525" marT="9525" marB="0" anchor="ctr">
                    <a:solidFill>
                      <a:schemeClr val="bg1"/>
                    </a:solidFill>
                  </a:tcPr>
                </a:tc>
                <a:tc>
                  <a:txBody>
                    <a:bodyPr/>
                    <a:lstStyle/>
                    <a:p>
                      <a:pPr marL="0" lvl="1" algn="l" defTabSz="914400" rtl="0" eaLnBrk="1" fontAlgn="ctr" latinLnBrk="0" hangingPunct="1"/>
                      <a:r>
                        <a:rPr lang="fr-FR" sz="1000" b="1" kern="1200" dirty="0" smtClean="0">
                          <a:solidFill>
                            <a:schemeClr val="dk1"/>
                          </a:solidFill>
                          <a:latin typeface="+mn-lt"/>
                          <a:ea typeface="+mn-ea"/>
                          <a:cs typeface="+mn-cs"/>
                        </a:rPr>
                        <a:t>HISTORIQUE</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t"/>
                      <a:endParaRPr lang="fr-FR" sz="1000" b="0" i="0" u="none" strike="noStrike" dirty="0" smtClean="0">
                        <a:solidFill>
                          <a:srgbClr val="000000"/>
                        </a:solidFill>
                        <a:effectLst/>
                        <a:latin typeface="Calibri" panose="020F0502020204030204" pitchFamily="34" charset="0"/>
                      </a:endParaRPr>
                    </a:p>
                    <a:p>
                      <a:pPr algn="l" fontAlgn="t"/>
                      <a:r>
                        <a:rPr lang="fr-FR" sz="1000" b="0" i="0" u="none" strike="noStrike" dirty="0" smtClean="0">
                          <a:solidFill>
                            <a:srgbClr val="000000"/>
                          </a:solidFill>
                          <a:effectLst/>
                          <a:latin typeface="Calibri" panose="020F0502020204030204" pitchFamily="34" charset="0"/>
                        </a:rPr>
                        <a:t>500 </a:t>
                      </a:r>
                      <a:r>
                        <a:rPr lang="fr-FR" sz="1000" b="0" i="0" u="none" strike="noStrike" dirty="0">
                          <a:solidFill>
                            <a:srgbClr val="000000"/>
                          </a:solidFill>
                          <a:effectLst/>
                          <a:latin typeface="Calibri" panose="020F0502020204030204" pitchFamily="34" charset="0"/>
                        </a:rPr>
                        <a:t>derniers bolus avec date, heure et nature du bolus                               120 dernières unités par jour                                                                               30 dernières alarmes </a:t>
                      </a:r>
                      <a:r>
                        <a:rPr lang="fr-FR" sz="1000" b="0" i="0" u="none" strike="noStrike" dirty="0" smtClean="0">
                          <a:solidFill>
                            <a:srgbClr val="000000"/>
                          </a:solidFill>
                          <a:effectLst/>
                          <a:latin typeface="Calibri" panose="020F0502020204030204" pitchFamily="34" charset="0"/>
                        </a:rPr>
                        <a:t>relatives </a:t>
                      </a:r>
                      <a:r>
                        <a:rPr lang="fr-FR" sz="1000" b="0" i="0" u="none" strike="noStrike" dirty="0">
                          <a:solidFill>
                            <a:srgbClr val="000000"/>
                          </a:solidFill>
                          <a:effectLst/>
                          <a:latin typeface="Calibri" panose="020F0502020204030204" pitchFamily="34" charset="0"/>
                        </a:rPr>
                        <a:t>à l'administration d'insuline                            60 dernières purges                                                                                                  30 derniers arrêts temporaires                                                                                  270 dernières modifications du débit de base</a:t>
                      </a:r>
                    </a:p>
                  </a:txBody>
                  <a:tcPr marL="108000" marR="9525" marT="9525" marB="0" anchor="ctr">
                    <a:solidFill>
                      <a:schemeClr val="bg1"/>
                    </a:solidFill>
                  </a:tcPr>
                </a:tc>
              </a:tr>
              <a:tr h="1072323">
                <a:tc>
                  <a:txBody>
                    <a:bodyPr/>
                    <a:lstStyle/>
                    <a:p>
                      <a:pPr marL="0" algn="l" defTabSz="914400" rtl="0" eaLnBrk="1" fontAlgn="b" latinLnBrk="0" hangingPunct="1"/>
                      <a:r>
                        <a:rPr lang="fr-FR" sz="1000" b="1" kern="1200" dirty="0" smtClean="0">
                          <a:solidFill>
                            <a:schemeClr val="dk1"/>
                          </a:solidFill>
                          <a:latin typeface="+mn-lt"/>
                          <a:ea typeface="+mn-ea"/>
                          <a:cs typeface="+mn-cs"/>
                        </a:rPr>
                        <a:t>DEBIT DE BASE</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t"/>
                      <a:r>
                        <a:rPr lang="fr-FR" sz="1000" b="0" i="0" u="none" strike="noStrike" dirty="0">
                          <a:solidFill>
                            <a:srgbClr val="000000"/>
                          </a:solidFill>
                          <a:effectLst/>
                          <a:latin typeface="Calibri" panose="020F0502020204030204" pitchFamily="34" charset="0"/>
                        </a:rPr>
                        <a:t> 0,025 U à 25 U par heure                                                                         Incrément: 0,025 U                                                                                                     12 débits par 24h                                                                                                                4 </a:t>
                      </a:r>
                      <a:r>
                        <a:rPr lang="fr-FR" sz="1000" b="0" i="0" u="none" strike="noStrike" dirty="0" smtClean="0">
                          <a:solidFill>
                            <a:srgbClr val="000000"/>
                          </a:solidFill>
                          <a:effectLst/>
                          <a:latin typeface="Calibri" panose="020F0502020204030204" pitchFamily="34" charset="0"/>
                        </a:rPr>
                        <a:t>schémas</a:t>
                      </a:r>
                      <a:r>
                        <a:rPr lang="fr-FR" sz="1000" b="0" i="0" u="none" strike="noStrike" dirty="0">
                          <a:solidFill>
                            <a:srgbClr val="000000"/>
                          </a:solidFill>
                          <a:effectLst/>
                          <a:latin typeface="Calibri" panose="020F0502020204030204" pitchFamily="34" charset="0"/>
                        </a:rPr>
                        <a:t>: journée, week-end, exercice, autre                                        Plage de basal temporaire: de -90% à +200% par incrément de 10% sur une période de 30 mn à 25h par incrément de 30 mn. Possibilité de régler sur OFF</a:t>
                      </a:r>
                    </a:p>
                  </a:txBody>
                  <a:tcPr marL="108000" marR="9525" marT="9525" marB="0" anchor="ctr">
                    <a:solidFill>
                      <a:schemeClr val="bg1"/>
                    </a:solidFill>
                  </a:tcPr>
                </a:tc>
                <a:tc>
                  <a:txBody>
                    <a:bodyPr/>
                    <a:lstStyle/>
                    <a:p>
                      <a:r>
                        <a:rPr lang="fr-FR" sz="1000" b="1" dirty="0" smtClean="0"/>
                        <a:t>LOGICIEL</a:t>
                      </a:r>
                      <a:endParaRPr lang="fr-FR" sz="1000" b="1" dirty="0"/>
                    </a:p>
                  </a:txBody>
                  <a:tcPr anchor="ctr">
                    <a:solidFill>
                      <a:schemeClr val="bg1">
                        <a:lumMod val="85000"/>
                      </a:schemeClr>
                    </a:solidFill>
                  </a:tcPr>
                </a:tc>
                <a:tc>
                  <a:txBody>
                    <a:bodyPr/>
                    <a:lstStyle/>
                    <a:p>
                      <a:pPr marL="0" algn="l" defTabSz="914400" rtl="0" eaLnBrk="1" fontAlgn="t" latinLnBrk="0" hangingPunct="1"/>
                      <a:r>
                        <a:rPr lang="fr-FR" sz="1000" b="0" i="0" u="none" strike="noStrike" kern="1200" dirty="0">
                          <a:solidFill>
                            <a:srgbClr val="000000"/>
                          </a:solidFill>
                          <a:effectLst/>
                          <a:latin typeface="Calibri" panose="020F0502020204030204" pitchFamily="34" charset="0"/>
                          <a:ea typeface="+mn-ea"/>
                          <a:cs typeface="+mn-cs"/>
                        </a:rPr>
                        <a:t>Diasend par accès </a:t>
                      </a:r>
                      <a:r>
                        <a:rPr lang="fr-FR" sz="1000" b="0" i="0" u="none" strike="noStrike" kern="1200" dirty="0" smtClean="0">
                          <a:solidFill>
                            <a:srgbClr val="000000"/>
                          </a:solidFill>
                          <a:effectLst/>
                          <a:latin typeface="Calibri" panose="020F0502020204030204" pitchFamily="34" charset="0"/>
                          <a:ea typeface="+mn-ea"/>
                          <a:cs typeface="+mn-cs"/>
                        </a:rPr>
                        <a:t>internet </a:t>
                      </a:r>
                      <a:r>
                        <a:rPr lang="fr-FR" sz="1000" b="0" i="0" u="none" strike="noStrike" kern="1200" dirty="0">
                          <a:solidFill>
                            <a:srgbClr val="000000"/>
                          </a:solidFill>
                          <a:effectLst/>
                          <a:latin typeface="Calibri" panose="020F0502020204030204" pitchFamily="34" charset="0"/>
                          <a:ea typeface="+mn-ea"/>
                          <a:cs typeface="+mn-cs"/>
                        </a:rPr>
                        <a:t>sécurisé</a:t>
                      </a:r>
                    </a:p>
                  </a:txBody>
                  <a:tcPr marL="108000" marR="9525" marT="9525" marB="0" anchor="ctr">
                    <a:solidFill>
                      <a:schemeClr val="bg1"/>
                    </a:solidFill>
                  </a:tcPr>
                </a:tc>
              </a:tr>
              <a:tr h="1375990">
                <a:tc>
                  <a:txBody>
                    <a:bodyPr/>
                    <a:lstStyle/>
                    <a:p>
                      <a:pPr marL="0" algn="l" defTabSz="914400" rtl="0" eaLnBrk="1" fontAlgn="b" latinLnBrk="0" hangingPunct="1"/>
                      <a:r>
                        <a:rPr lang="fr-FR" sz="1000" b="1" kern="1200" dirty="0" smtClean="0">
                          <a:solidFill>
                            <a:schemeClr val="dk1"/>
                          </a:solidFill>
                          <a:latin typeface="+mn-lt"/>
                          <a:ea typeface="+mn-ea"/>
                          <a:cs typeface="+mn-cs"/>
                        </a:rPr>
                        <a:t>BOLUS</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marL="0" indent="0" algn="l" fontAlgn="t">
                        <a:buFont typeface="Arial" panose="020B0604020202020204" pitchFamily="34" charset="0"/>
                        <a:buNone/>
                      </a:pPr>
                      <a:endParaRPr lang="fr-FR" sz="1000" b="0" i="0" u="none" strike="noStrike" dirty="0" smtClean="0">
                        <a:solidFill>
                          <a:srgbClr val="000000"/>
                        </a:solidFill>
                        <a:effectLst/>
                        <a:latin typeface="Calibri" panose="020F0502020204030204" pitchFamily="34" charset="0"/>
                      </a:endParaRPr>
                    </a:p>
                    <a:p>
                      <a:pPr marL="0" indent="0" algn="l" fontAlgn="t">
                        <a:buFont typeface="Arial" panose="020B0604020202020204" pitchFamily="34" charset="0"/>
                        <a:buNone/>
                      </a:pPr>
                      <a:r>
                        <a:rPr lang="fr-FR" sz="1000" b="0" i="0" u="none" strike="noStrike" dirty="0" smtClean="0">
                          <a:solidFill>
                            <a:srgbClr val="000000"/>
                          </a:solidFill>
                          <a:effectLst/>
                          <a:latin typeface="Calibri" panose="020F0502020204030204" pitchFamily="34" charset="0"/>
                        </a:rPr>
                        <a:t>Types: normal, mixte, audio (discret), par repas, correcteur de glycémie                                                                                                                     Plage : 0,05 U à 35 U                                                                                                 Incrément: 0,05 U pour bolus normal et mixte. </a:t>
                      </a:r>
                    </a:p>
                    <a:p>
                      <a:pPr algn="l" fontAlgn="t"/>
                      <a:r>
                        <a:rPr lang="fr-FR" sz="1000" b="0" i="0" u="none" strike="noStrike" dirty="0" smtClean="0">
                          <a:solidFill>
                            <a:srgbClr val="000000"/>
                          </a:solidFill>
                          <a:effectLst/>
                          <a:latin typeface="Calibri" panose="020F0502020204030204" pitchFamily="34" charset="0"/>
                        </a:rPr>
                        <a:t>Bolus audio: 0,1 à 0,5 U ou 5 U (réglable)                                                                                           Vitesse d'injection: Bolus &lt; 1 U: 1,1 à 2,2 U/seconde ; Bolus ≥ 1 U : 0,5 à 0,9 U/ seconde (vitesse normale), 0,2 à 0,4 U /seconde ( vitesse lente)</a:t>
                      </a:r>
                      <a:endParaRPr lang="fr-FR" sz="1000" b="0" i="0" u="none" strike="noStrike" dirty="0">
                        <a:solidFill>
                          <a:srgbClr val="000000"/>
                        </a:solidFill>
                        <a:effectLst/>
                        <a:latin typeface="Calibri" panose="020F0502020204030204" pitchFamily="34" charset="0"/>
                      </a:endParaRPr>
                    </a:p>
                  </a:txBody>
                  <a:tcPr marL="108000" marR="9525" marT="9525" marB="0" anchor="ctr">
                    <a:solidFill>
                      <a:schemeClr val="bg1"/>
                    </a:solidFill>
                  </a:tcPr>
                </a:tc>
                <a:tc>
                  <a:txBody>
                    <a:bodyPr/>
                    <a:lstStyle/>
                    <a:p>
                      <a:pPr marL="0" algn="l" defTabSz="914400" rtl="0" eaLnBrk="1" latinLnBrk="0" hangingPunct="1"/>
                      <a:endParaRPr lang="fr-FR" sz="1000" b="1" kern="1200" dirty="0" smtClean="0">
                        <a:solidFill>
                          <a:schemeClr val="dk1"/>
                        </a:solidFill>
                        <a:latin typeface="+mn-lt"/>
                        <a:ea typeface="+mn-ea"/>
                        <a:cs typeface="+mn-cs"/>
                      </a:endParaRPr>
                    </a:p>
                    <a:p>
                      <a:pPr marL="0" algn="l" defTabSz="914400" rtl="0" eaLnBrk="1" latinLnBrk="0" hangingPunct="1"/>
                      <a:r>
                        <a:rPr lang="fr-FR" sz="1000" b="1" kern="1200" dirty="0" smtClean="0">
                          <a:solidFill>
                            <a:schemeClr val="dk1"/>
                          </a:solidFill>
                          <a:latin typeface="+mn-lt"/>
                          <a:ea typeface="+mn-ea"/>
                          <a:cs typeface="+mn-cs"/>
                        </a:rPr>
                        <a:t>COLORIS</a:t>
                      </a:r>
                    </a:p>
                    <a:p>
                      <a:pPr marL="0" marR="0" indent="0" algn="l" defTabSz="914400" rtl="0" eaLnBrk="1" fontAlgn="auto" latinLnBrk="0" hangingPunct="1">
                        <a:lnSpc>
                          <a:spcPct val="100000"/>
                        </a:lnSpc>
                        <a:spcBef>
                          <a:spcPts val="0"/>
                        </a:spcBef>
                        <a:spcAft>
                          <a:spcPts val="0"/>
                        </a:spcAft>
                        <a:buClrTx/>
                        <a:buSzTx/>
                        <a:buFontTx/>
                        <a:buNone/>
                        <a:tabLst/>
                        <a:defRPr/>
                      </a:pPr>
                      <a:r>
                        <a:rPr lang="fr-FR" sz="1000" b="0" i="0" u="none" strike="noStrike" dirty="0" smtClean="0">
                          <a:solidFill>
                            <a:srgbClr val="000000"/>
                          </a:solidFill>
                          <a:effectLst/>
                          <a:latin typeface="Calibri" panose="020F0502020204030204" pitchFamily="34" charset="0"/>
                        </a:rPr>
                        <a:t>Noir, Bleu, Métal, Rose, Vert</a:t>
                      </a:r>
                    </a:p>
                    <a:p>
                      <a:pPr marL="0" algn="l" defTabSz="914400" rtl="0" eaLnBrk="1" latinLnBrk="0" hangingPunct="1"/>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endParaRPr lang="fr-FR" sz="1000" b="0" i="0" u="none" strike="noStrike" dirty="0">
                        <a:solidFill>
                          <a:srgbClr val="000000"/>
                        </a:solidFill>
                        <a:effectLst/>
                        <a:latin typeface="Calibri" panose="020F0502020204030204" pitchFamily="34" charset="0"/>
                      </a:endParaRPr>
                    </a:p>
                  </a:txBody>
                  <a:tcPr marL="108000" marR="9525" marT="9525" marB="0" anchor="ctr">
                    <a:solidFill>
                      <a:schemeClr val="bg1"/>
                    </a:solidFill>
                  </a:tcPr>
                </a:tc>
              </a:tr>
              <a:tr h="1182233">
                <a:tc>
                  <a:txBody>
                    <a:bodyPr/>
                    <a:lstStyle/>
                    <a:p>
                      <a:pPr marL="0" algn="l" defTabSz="914400" rtl="0" eaLnBrk="1" fontAlgn="b" latinLnBrk="0" hangingPunct="1"/>
                      <a:r>
                        <a:rPr lang="fr-FR" sz="1000" b="1" kern="1200" dirty="0" smtClean="0">
                          <a:solidFill>
                            <a:schemeClr val="dk1"/>
                          </a:solidFill>
                          <a:latin typeface="+mn-lt"/>
                          <a:ea typeface="+mn-ea"/>
                          <a:cs typeface="+mn-cs"/>
                        </a:rPr>
                        <a:t>PILES</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t"/>
                      <a:r>
                        <a:rPr lang="fr-FR" sz="1000" b="0" i="0" u="none" strike="noStrike" dirty="0">
                          <a:solidFill>
                            <a:srgbClr val="000000"/>
                          </a:solidFill>
                          <a:effectLst/>
                          <a:latin typeface="Calibri" panose="020F0502020204030204" pitchFamily="34" charset="0"/>
                        </a:rPr>
                        <a:t>1 pile Lithium 1,5 V type AA </a:t>
                      </a:r>
                      <a:r>
                        <a:rPr lang="fr-FR" sz="1000" b="0" i="0" u="none" strike="noStrike" dirty="0" smtClean="0">
                          <a:solidFill>
                            <a:srgbClr val="000000"/>
                          </a:solidFill>
                          <a:effectLst/>
                          <a:latin typeface="Calibri" panose="020F0502020204030204" pitchFamily="34" charset="0"/>
                        </a:rPr>
                        <a:t>(</a:t>
                      </a:r>
                      <a:r>
                        <a:rPr lang="fr-FR" sz="1000" b="0" i="0" u="none" strike="noStrike" dirty="0" err="1" smtClean="0">
                          <a:solidFill>
                            <a:srgbClr val="000000"/>
                          </a:solidFill>
                          <a:effectLst/>
                          <a:latin typeface="Calibri" panose="020F0502020204030204" pitchFamily="34" charset="0"/>
                        </a:rPr>
                        <a:t>Energizer</a:t>
                      </a:r>
                      <a:r>
                        <a:rPr lang="fr-FR" sz="1000" b="0" i="0" u="none" strike="noStrike" dirty="0" smtClean="0">
                          <a:solidFill>
                            <a:srgbClr val="000000"/>
                          </a:solidFill>
                          <a:effectLst/>
                          <a:latin typeface="Calibri" panose="020F0502020204030204" pitchFamily="34" charset="0"/>
                        </a:rPr>
                        <a:t> </a:t>
                      </a:r>
                      <a:r>
                        <a:rPr lang="fr-FR" sz="1000" b="0" i="0" u="none" strike="noStrike" dirty="0">
                          <a:solidFill>
                            <a:srgbClr val="000000"/>
                          </a:solidFill>
                          <a:effectLst/>
                          <a:latin typeface="Calibri" panose="020F0502020204030204" pitchFamily="34" charset="0"/>
                        </a:rPr>
                        <a:t>Ultimate recommandée)</a:t>
                      </a:r>
                    </a:p>
                  </a:txBody>
                  <a:tcPr marL="108000" marR="9525" marT="9525" marB="0" anchor="ctr">
                    <a:solidFill>
                      <a:schemeClr val="bg1"/>
                    </a:solidFill>
                  </a:tcPr>
                </a:tc>
                <a:tc rowSpan="3">
                  <a:txBody>
                    <a:bodyPr/>
                    <a:lstStyle/>
                    <a:p>
                      <a:pPr marL="0" algn="l" defTabSz="914400" rtl="0" eaLnBrk="1" latinLnBrk="0" hangingPunct="1"/>
                      <a:r>
                        <a:rPr lang="fr-FR" sz="1000" b="1" kern="1200" dirty="0" smtClean="0">
                          <a:solidFill>
                            <a:schemeClr val="dk1"/>
                          </a:solidFill>
                          <a:latin typeface="+mn-lt"/>
                          <a:ea typeface="+mn-ea"/>
                          <a:cs typeface="+mn-cs"/>
                        </a:rPr>
                        <a:t>INFORMATIONS COMPLEMENTAIRES</a:t>
                      </a:r>
                      <a:endParaRPr lang="fr-FR" sz="1000" b="1" kern="1200" dirty="0">
                        <a:solidFill>
                          <a:schemeClr val="dk1"/>
                        </a:solidFill>
                        <a:latin typeface="+mn-lt"/>
                        <a:ea typeface="+mn-ea"/>
                        <a:cs typeface="+mn-cs"/>
                      </a:endParaRPr>
                    </a:p>
                  </a:txBody>
                  <a:tcPr anchor="ctr">
                    <a:solidFill>
                      <a:schemeClr val="bg1">
                        <a:lumMod val="85000"/>
                      </a:schemeClr>
                    </a:solidFill>
                  </a:tcPr>
                </a:tc>
                <a:tc rowSpan="2">
                  <a:txBody>
                    <a:bodyPr/>
                    <a:lstStyle/>
                    <a:p>
                      <a:pPr algn="l" fontAlgn="t"/>
                      <a:r>
                        <a:rPr lang="fr-FR" sz="1000" b="0" i="0" u="none" strike="noStrike" dirty="0">
                          <a:solidFill>
                            <a:srgbClr val="000000"/>
                          </a:solidFill>
                          <a:effectLst/>
                          <a:latin typeface="Calibri" panose="020F0502020204030204" pitchFamily="34" charset="0"/>
                        </a:rPr>
                        <a:t>Option de Mesure de Glucose en Continu (CGM) intégrée.               </a:t>
                      </a:r>
                      <a:endParaRPr lang="fr-FR" sz="1000" b="0" i="0" u="none" strike="noStrike" dirty="0" smtClean="0">
                        <a:solidFill>
                          <a:srgbClr val="000000"/>
                        </a:solidFill>
                        <a:effectLst/>
                        <a:latin typeface="Calibri" panose="020F0502020204030204" pitchFamily="34" charset="0"/>
                      </a:endParaRPr>
                    </a:p>
                    <a:p>
                      <a:pPr algn="l" fontAlgn="t"/>
                      <a:r>
                        <a:rPr lang="fr-FR" sz="1000" b="0" i="0" u="none" strike="noStrike" dirty="0" smtClean="0">
                          <a:solidFill>
                            <a:srgbClr val="000000"/>
                          </a:solidFill>
                          <a:effectLst/>
                          <a:latin typeface="Calibri" panose="020F0502020204030204" pitchFamily="34" charset="0"/>
                        </a:rPr>
                        <a:t>Capteur </a:t>
                      </a:r>
                      <a:r>
                        <a:rPr lang="fr-FR" sz="1000" b="0" i="0" u="none" strike="noStrike" dirty="0">
                          <a:solidFill>
                            <a:srgbClr val="000000"/>
                          </a:solidFill>
                          <a:effectLst/>
                          <a:latin typeface="Calibri" panose="020F0502020204030204" pitchFamily="34" charset="0"/>
                        </a:rPr>
                        <a:t>de glucose G4: utilisable jusqu'à 7 jours                                    Emetteur avec une distance de communication de 3,6 m       </a:t>
                      </a:r>
                      <a:endParaRPr lang="fr-FR" sz="1000" b="0" i="0" u="none" strike="noStrike" dirty="0" smtClean="0">
                        <a:solidFill>
                          <a:srgbClr val="000000"/>
                        </a:solidFill>
                        <a:effectLst/>
                        <a:latin typeface="Calibri" panose="020F0502020204030204" pitchFamily="34" charset="0"/>
                      </a:endParaRPr>
                    </a:p>
                    <a:p>
                      <a:pPr algn="l" fontAlgn="t"/>
                      <a:r>
                        <a:rPr lang="fr-FR" sz="1000" b="0" i="0" u="none" strike="noStrike" dirty="0" smtClean="0">
                          <a:solidFill>
                            <a:srgbClr val="000000"/>
                          </a:solidFill>
                          <a:effectLst/>
                          <a:latin typeface="Calibri" panose="020F0502020204030204" pitchFamily="34" charset="0"/>
                        </a:rPr>
                        <a:t>Capteur </a:t>
                      </a:r>
                      <a:r>
                        <a:rPr lang="fr-FR" sz="1000" b="0" i="0" u="none" strike="noStrike" dirty="0">
                          <a:solidFill>
                            <a:srgbClr val="000000"/>
                          </a:solidFill>
                          <a:effectLst/>
                          <a:latin typeface="Calibri" panose="020F0502020204030204" pitchFamily="34" charset="0"/>
                        </a:rPr>
                        <a:t>et émetteur </a:t>
                      </a:r>
                      <a:r>
                        <a:rPr lang="fr-FR" sz="1000" b="0" i="0" u="none" strike="noStrike" dirty="0" smtClean="0">
                          <a:solidFill>
                            <a:srgbClr val="000000"/>
                          </a:solidFill>
                          <a:effectLst/>
                          <a:latin typeface="Calibri" panose="020F0502020204030204" pitchFamily="34" charset="0"/>
                        </a:rPr>
                        <a:t>protégés </a:t>
                      </a:r>
                      <a:r>
                        <a:rPr lang="fr-FR" sz="1000" b="0" i="0" u="none" strike="noStrike" dirty="0">
                          <a:solidFill>
                            <a:srgbClr val="000000"/>
                          </a:solidFill>
                          <a:effectLst/>
                          <a:latin typeface="Calibri" panose="020F0502020204030204" pitchFamily="34" charset="0"/>
                        </a:rPr>
                        <a:t>de l'humidité pendant 24h jusqu'à une profondeur de 24h                                                                                              Flèches de tendances et courbes en couleur sur l'écran de la </a:t>
                      </a:r>
                      <a:r>
                        <a:rPr lang="fr-FR" sz="1000" b="0" i="0" u="none" strike="noStrike" dirty="0" smtClean="0">
                          <a:solidFill>
                            <a:srgbClr val="000000"/>
                          </a:solidFill>
                          <a:effectLst/>
                          <a:latin typeface="Calibri" panose="020F0502020204030204" pitchFamily="34" charset="0"/>
                        </a:rPr>
                        <a:t>pompe.</a:t>
                      </a:r>
                      <a:r>
                        <a:rPr lang="fr-FR" sz="1000" b="0" i="0" u="none" strike="noStrike" baseline="0" dirty="0" smtClean="0">
                          <a:solidFill>
                            <a:srgbClr val="000000"/>
                          </a:solidFill>
                          <a:effectLst/>
                          <a:latin typeface="Calibri" panose="020F0502020204030204" pitchFamily="34" charset="0"/>
                        </a:rPr>
                        <a:t> </a:t>
                      </a:r>
                      <a:r>
                        <a:rPr lang="fr-FR" sz="1000" b="0" i="0" u="none" strike="noStrike" dirty="0" smtClean="0">
                          <a:solidFill>
                            <a:srgbClr val="000000"/>
                          </a:solidFill>
                          <a:effectLst/>
                          <a:latin typeface="Calibri" panose="020F0502020204030204" pitchFamily="34" charset="0"/>
                        </a:rPr>
                        <a:t>Données </a:t>
                      </a:r>
                      <a:r>
                        <a:rPr lang="fr-FR" sz="1000" b="0" i="0" u="none" strike="noStrike" dirty="0">
                          <a:solidFill>
                            <a:srgbClr val="000000"/>
                          </a:solidFill>
                          <a:effectLst/>
                          <a:latin typeface="Calibri" panose="020F0502020204030204" pitchFamily="34" charset="0"/>
                        </a:rPr>
                        <a:t>téléchargeables sur le logiciel Diasend fourni      </a:t>
                      </a:r>
                    </a:p>
                  </a:txBody>
                  <a:tcPr marL="108000" marR="9525" marT="9525" marB="0" anchor="ctr">
                    <a:solidFill>
                      <a:schemeClr val="bg1"/>
                    </a:solidFill>
                  </a:tcPr>
                </a:tc>
              </a:tr>
              <a:tr h="160314">
                <a:tc rowSpan="2">
                  <a:txBody>
                    <a:bodyPr/>
                    <a:lstStyle/>
                    <a:p>
                      <a:pPr marL="0" algn="l" defTabSz="914400" rtl="0" eaLnBrk="1" fontAlgn="b" latinLnBrk="0" hangingPunct="1"/>
                      <a:r>
                        <a:rPr lang="fr-FR" sz="1000" b="1" kern="1200" dirty="0" smtClean="0">
                          <a:solidFill>
                            <a:schemeClr val="dk1"/>
                          </a:solidFill>
                          <a:latin typeface="+mn-lt"/>
                          <a:ea typeface="+mn-ea"/>
                          <a:cs typeface="+mn-cs"/>
                        </a:rPr>
                        <a:t>TELECOMMANDE</a:t>
                      </a:r>
                      <a:endParaRPr lang="fr-FR" sz="1000" b="1" kern="1200" dirty="0">
                        <a:solidFill>
                          <a:schemeClr val="dk1"/>
                        </a:solidFill>
                        <a:latin typeface="+mn-lt"/>
                        <a:ea typeface="+mn-ea"/>
                        <a:cs typeface="+mn-cs"/>
                      </a:endParaRPr>
                    </a:p>
                  </a:txBody>
                  <a:tcPr anchor="ctr">
                    <a:solidFill>
                      <a:schemeClr val="bg1">
                        <a:lumMod val="85000"/>
                      </a:schemeClr>
                    </a:solidFill>
                  </a:tcPr>
                </a:tc>
                <a:tc rowSpan="2">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fr-FR" sz="1000" b="0" i="0" u="none" strike="noStrike" dirty="0" smtClean="0">
                          <a:solidFill>
                            <a:srgbClr val="000000"/>
                          </a:solidFill>
                          <a:effectLst/>
                          <a:latin typeface="Calibri" panose="020F0502020204030204" pitchFamily="34" charset="0"/>
                        </a:rPr>
                        <a:t>Non</a:t>
                      </a:r>
                    </a:p>
                    <a:p>
                      <a:pPr algn="l" fontAlgn="b"/>
                      <a:endParaRPr lang="fr-FR" sz="1000" b="0" i="0" u="none" strike="noStrike" dirty="0">
                        <a:solidFill>
                          <a:srgbClr val="000000"/>
                        </a:solidFill>
                        <a:effectLst/>
                        <a:latin typeface="Calibri" panose="020F0502020204030204" pitchFamily="34" charset="0"/>
                      </a:endParaRPr>
                    </a:p>
                  </a:txBody>
                  <a:tcPr marL="9525" marR="9525" marT="9525" marB="0" anchor="b">
                    <a:solidFill>
                      <a:schemeClr val="bg1"/>
                    </a:solidFill>
                  </a:tcPr>
                </a:tc>
                <a:tc vMerge="1">
                  <a:txBody>
                    <a:bodyPr/>
                    <a:lstStyle/>
                    <a:p>
                      <a:endParaRPr lang="fr-FR"/>
                    </a:p>
                  </a:txBody>
                  <a:tcPr/>
                </a:tc>
                <a:tc vMerge="1">
                  <a:txBody>
                    <a:bodyPr/>
                    <a:lstStyle/>
                    <a:p>
                      <a:endParaRPr lang="fr-FR"/>
                    </a:p>
                  </a:txBody>
                  <a:tcPr/>
                </a:tc>
              </a:tr>
              <a:tr h="242933">
                <a:tc vMerge="1">
                  <a:txBody>
                    <a:bodyPr/>
                    <a:lstStyle/>
                    <a:p>
                      <a:pPr marL="0" algn="l" defTabSz="914400" rtl="0" eaLnBrk="1" fontAlgn="b" latinLnBrk="0" hangingPunct="1"/>
                      <a:endParaRPr lang="fr-FR" sz="1000" b="1" kern="1200" dirty="0">
                        <a:solidFill>
                          <a:schemeClr val="dk1"/>
                        </a:solidFill>
                        <a:latin typeface="+mn-lt"/>
                        <a:ea typeface="+mn-ea"/>
                        <a:cs typeface="+mn-cs"/>
                      </a:endParaRPr>
                    </a:p>
                  </a:txBody>
                  <a:tcPr anchor="ctr">
                    <a:solidFill>
                      <a:schemeClr val="bg1">
                        <a:lumMod val="85000"/>
                      </a:schemeClr>
                    </a:solidFill>
                  </a:tcPr>
                </a:tc>
                <a:tc vMerge="1">
                  <a:txBody>
                    <a:bodyPr/>
                    <a:lstStyle/>
                    <a:p>
                      <a:pPr algn="l" fontAlgn="b"/>
                      <a:endParaRPr lang="fr-FR" sz="1000" b="0" i="0" u="none" strike="noStrike" dirty="0">
                        <a:solidFill>
                          <a:srgbClr val="000000"/>
                        </a:solidFill>
                        <a:effectLst/>
                        <a:latin typeface="Calibri" panose="020F0502020204030204" pitchFamily="34" charset="0"/>
                      </a:endParaRPr>
                    </a:p>
                  </a:txBody>
                  <a:tcPr marL="9525" marR="9525" marT="9525" marB="0" anchor="b">
                    <a:solidFill>
                      <a:schemeClr val="bg1"/>
                    </a:solidFill>
                  </a:tcPr>
                </a:tc>
                <a:tc vMerge="1">
                  <a:txBody>
                    <a:bodyPr/>
                    <a:lstStyle/>
                    <a:p>
                      <a:endParaRPr lang="fr-FR" sz="1000" dirty="0"/>
                    </a:p>
                  </a:txBody>
                  <a:tcPr>
                    <a:solidFill>
                      <a:schemeClr val="bg1">
                        <a:lumMod val="85000"/>
                      </a:schemeClr>
                    </a:solidFill>
                  </a:tcPr>
                </a:tc>
                <a:tc>
                  <a:txBody>
                    <a:bodyPr/>
                    <a:lstStyle/>
                    <a:p>
                      <a:endParaRPr lang="fr-FR" sz="1000" dirty="0"/>
                    </a:p>
                  </a:txBody>
                  <a:tcPr anchor="ctr">
                    <a:solidFill>
                      <a:schemeClr val="bg1"/>
                    </a:solidFill>
                  </a:tcPr>
                </a:tc>
              </a:tr>
            </a:tbl>
          </a:graphicData>
        </a:graphic>
      </p:graphicFrame>
      <p:pic>
        <p:nvPicPr>
          <p:cNvPr id="13" name="Imag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00192" y="3933056"/>
            <a:ext cx="2132442" cy="1152128"/>
          </a:xfrm>
          <a:prstGeom prst="rect">
            <a:avLst/>
          </a:prstGeom>
        </p:spPr>
      </p:pic>
      <p:sp>
        <p:nvSpPr>
          <p:cNvPr id="12" name="ZoneTexte 11"/>
          <p:cNvSpPr txBox="1"/>
          <p:nvPr/>
        </p:nvSpPr>
        <p:spPr>
          <a:xfrm>
            <a:off x="35242" y="27362"/>
            <a:ext cx="1872208" cy="507831"/>
          </a:xfrm>
          <a:prstGeom prst="rect">
            <a:avLst/>
          </a:prstGeom>
          <a:noFill/>
        </p:spPr>
        <p:txBody>
          <a:bodyPr wrap="square" rtlCol="0">
            <a:spAutoFit/>
          </a:bodyPr>
          <a:lstStyle/>
          <a:p>
            <a:r>
              <a:rPr lang="fr-FR" sz="900" b="1" dirty="0" smtClean="0">
                <a:solidFill>
                  <a:srgbClr val="B80F1C"/>
                </a:solidFill>
              </a:rPr>
              <a:t>ANIMAS  </a:t>
            </a:r>
            <a:r>
              <a:rPr lang="fr-FR" sz="900" dirty="0" smtClean="0"/>
              <a:t> </a:t>
            </a:r>
            <a:endParaRPr lang="fr-FR" sz="900" b="1" dirty="0" smtClean="0">
              <a:solidFill>
                <a:srgbClr val="B80F1C"/>
              </a:solidFill>
            </a:endParaRPr>
          </a:p>
          <a:p>
            <a:r>
              <a:rPr lang="fr-FR" sz="900" b="1" u="sng" dirty="0">
                <a:hlinkClick r:id="rId5"/>
              </a:rPr>
              <a:t>http://www.animaseurope.eu/fr/</a:t>
            </a:r>
            <a:endParaRPr lang="fr-FR" sz="900" b="1" dirty="0">
              <a:solidFill>
                <a:srgbClr val="B80F1C"/>
              </a:solidFill>
            </a:endParaRPr>
          </a:p>
          <a:p>
            <a:endParaRPr lang="fr-FR" sz="900" b="1" dirty="0">
              <a:solidFill>
                <a:srgbClr val="B80F1C"/>
              </a:solidFill>
            </a:endParaRPr>
          </a:p>
        </p:txBody>
      </p:sp>
      <p:sp>
        <p:nvSpPr>
          <p:cNvPr id="15" name="ZoneTexte 14"/>
          <p:cNvSpPr txBox="1"/>
          <p:nvPr/>
        </p:nvSpPr>
        <p:spPr>
          <a:xfrm>
            <a:off x="7775848" y="-33267"/>
            <a:ext cx="1800200" cy="246221"/>
          </a:xfrm>
          <a:prstGeom prst="rect">
            <a:avLst/>
          </a:prstGeom>
          <a:noFill/>
        </p:spPr>
        <p:txBody>
          <a:bodyPr wrap="square" rtlCol="0">
            <a:spAutoFit/>
          </a:bodyPr>
          <a:lstStyle/>
          <a:p>
            <a:r>
              <a:rPr lang="fr-FR" sz="1000" dirty="0" smtClean="0"/>
              <a:t>Fabricant  non partenaire</a:t>
            </a:r>
            <a:endParaRPr lang="fr-FR" sz="1000" dirty="0"/>
          </a:p>
        </p:txBody>
      </p:sp>
    </p:spTree>
    <p:extLst>
      <p:ext uri="{BB962C8B-B14F-4D97-AF65-F5344CB8AC3E}">
        <p14:creationId xmlns:p14="http://schemas.microsoft.com/office/powerpoint/2010/main" val="25182297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p:cNvSpPr txBox="1"/>
          <p:nvPr/>
        </p:nvSpPr>
        <p:spPr>
          <a:xfrm>
            <a:off x="8532440" y="44624"/>
            <a:ext cx="504056" cy="369332"/>
          </a:xfrm>
          <a:prstGeom prst="rect">
            <a:avLst/>
          </a:prstGeom>
          <a:noFill/>
        </p:spPr>
        <p:txBody>
          <a:bodyPr wrap="square" rtlCol="0">
            <a:spAutoFit/>
          </a:bodyPr>
          <a:lstStyle/>
          <a:p>
            <a:pPr algn="ctr"/>
            <a:r>
              <a:rPr lang="fr-FR" dirty="0" smtClean="0">
                <a:solidFill>
                  <a:schemeClr val="bg1"/>
                </a:solidFill>
              </a:rPr>
              <a:t>5</a:t>
            </a:r>
            <a:endParaRPr lang="fr-FR" dirty="0">
              <a:solidFill>
                <a:schemeClr val="bg1"/>
              </a:solidFill>
            </a:endParaRPr>
          </a:p>
        </p:txBody>
      </p:sp>
      <p:pic>
        <p:nvPicPr>
          <p:cNvPr id="9" name="Imag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00392" y="6165304"/>
            <a:ext cx="936104" cy="595965"/>
          </a:xfrm>
          <a:prstGeom prst="rect">
            <a:avLst/>
          </a:prstGeom>
        </p:spPr>
      </p:pic>
      <p:graphicFrame>
        <p:nvGraphicFramePr>
          <p:cNvPr id="11" name="Espace réservé du contenu 10"/>
          <p:cNvGraphicFramePr>
            <a:graphicFrameLocks noGrp="1"/>
          </p:cNvGraphicFramePr>
          <p:nvPr>
            <p:ph idx="1"/>
            <p:extLst>
              <p:ext uri="{D42A27DB-BD31-4B8C-83A1-F6EECF244321}">
                <p14:modId xmlns:p14="http://schemas.microsoft.com/office/powerpoint/2010/main" val="3167107546"/>
              </p:ext>
            </p:extLst>
          </p:nvPr>
        </p:nvGraphicFramePr>
        <p:xfrm>
          <a:off x="41583" y="27319"/>
          <a:ext cx="9036496" cy="4197562"/>
        </p:xfrm>
        <a:graphic>
          <a:graphicData uri="http://schemas.openxmlformats.org/drawingml/2006/table">
            <a:tbl>
              <a:tblPr firstRow="1" bandRow="1">
                <a:tableStyleId>{5C22544A-7EE6-4342-B048-85BDC9FD1C3A}</a:tableStyleId>
              </a:tblPr>
              <a:tblGrid>
                <a:gridCol w="1206073"/>
                <a:gridCol w="3458754"/>
                <a:gridCol w="1435473"/>
                <a:gridCol w="2936196"/>
              </a:tblGrid>
              <a:tr h="544044">
                <a:tc gridSpan="4">
                  <a:txBody>
                    <a:bodyPr/>
                    <a:lstStyle/>
                    <a:p>
                      <a:pPr marL="0" marR="0" lvl="5" indent="0" algn="ctr" defTabSz="914400" rtl="0" eaLnBrk="1" fontAlgn="auto" latinLnBrk="0" hangingPunct="1">
                        <a:lnSpc>
                          <a:spcPct val="100000"/>
                        </a:lnSpc>
                        <a:spcBef>
                          <a:spcPts val="0"/>
                        </a:spcBef>
                        <a:spcAft>
                          <a:spcPts val="0"/>
                        </a:spcAft>
                        <a:buClrTx/>
                        <a:buSzTx/>
                        <a:buFontTx/>
                        <a:buNone/>
                        <a:tabLst/>
                        <a:defRPr/>
                      </a:pPr>
                      <a:r>
                        <a:rPr lang="fr-FR" sz="1600" b="1" u="sng" strike="noStrike" dirty="0" smtClean="0">
                          <a:solidFill>
                            <a:srgbClr val="C00000"/>
                          </a:solidFill>
                          <a:effectLst/>
                          <a:latin typeface="+mn-lt"/>
                        </a:rPr>
                        <a:t>SYSTÈME</a:t>
                      </a:r>
                      <a:r>
                        <a:rPr lang="fr-FR" sz="1600" b="1" u="sng" strike="noStrike" baseline="0" dirty="0" smtClean="0">
                          <a:solidFill>
                            <a:srgbClr val="C00000"/>
                          </a:solidFill>
                          <a:effectLst/>
                          <a:latin typeface="+mn-lt"/>
                        </a:rPr>
                        <a:t> MINIMED ™ 640G - MMT-1512</a:t>
                      </a:r>
                      <a:endParaRPr lang="fr-FR" sz="1800" b="1" u="none" strike="noStrike" baseline="0" dirty="0" smtClean="0">
                        <a:solidFill>
                          <a:schemeClr val="tx1"/>
                        </a:solidFill>
                        <a:effectLst/>
                        <a:latin typeface="+mn-lt"/>
                      </a:endParaRPr>
                    </a:p>
                    <a:p>
                      <a:pPr marL="0" marR="0" lvl="5" indent="0" algn="ctr" defTabSz="914400" rtl="0" eaLnBrk="1" fontAlgn="auto" latinLnBrk="0" hangingPunct="1">
                        <a:lnSpc>
                          <a:spcPct val="100000"/>
                        </a:lnSpc>
                        <a:spcBef>
                          <a:spcPts val="0"/>
                        </a:spcBef>
                        <a:spcAft>
                          <a:spcPts val="0"/>
                        </a:spcAft>
                        <a:buClrTx/>
                        <a:buSzTx/>
                        <a:buFontTx/>
                        <a:buNone/>
                        <a:tabLst/>
                        <a:defRPr/>
                      </a:pPr>
                      <a:endParaRPr lang="fr-FR" sz="1200" b="0" u="none" dirty="0" smtClean="0">
                        <a:solidFill>
                          <a:srgbClr val="C00000"/>
                        </a:solidFill>
                      </a:endParaRPr>
                    </a:p>
                  </a:txBody>
                  <a:tcPr>
                    <a:solidFill>
                      <a:schemeClr val="bg1"/>
                    </a:solidFill>
                  </a:tcPr>
                </a:tc>
                <a:tc hMerge="1">
                  <a:txBody>
                    <a:bodyPr/>
                    <a:lstStyle/>
                    <a:p>
                      <a:endParaRPr lang="fr-FR" dirty="0">
                        <a:solidFill>
                          <a:srgbClr val="C00000"/>
                        </a:solidFill>
                      </a:endParaRPr>
                    </a:p>
                  </a:txBody>
                  <a:tcPr>
                    <a:solidFill>
                      <a:srgbClr val="B80F1C"/>
                    </a:solidFill>
                  </a:tcPr>
                </a:tc>
                <a:tc hMerge="1">
                  <a:txBody>
                    <a:bodyPr/>
                    <a:lstStyle/>
                    <a:p>
                      <a:endParaRPr lang="fr-FR" dirty="0">
                        <a:solidFill>
                          <a:srgbClr val="C00000"/>
                        </a:solidFill>
                      </a:endParaRPr>
                    </a:p>
                  </a:txBody>
                  <a:tcPr>
                    <a:solidFill>
                      <a:srgbClr val="B80F1C"/>
                    </a:solidFill>
                  </a:tcPr>
                </a:tc>
                <a:tc hMerge="1">
                  <a:txBody>
                    <a:bodyPr/>
                    <a:lstStyle/>
                    <a:p>
                      <a:endParaRPr lang="fr-FR" dirty="0">
                        <a:solidFill>
                          <a:srgbClr val="C00000"/>
                        </a:solidFill>
                      </a:endParaRPr>
                    </a:p>
                  </a:txBody>
                  <a:tcPr>
                    <a:solidFill>
                      <a:srgbClr val="B80F1C"/>
                    </a:solidFill>
                  </a:tcPr>
                </a:tc>
              </a:tr>
              <a:tr h="490040">
                <a:tc>
                  <a:txBody>
                    <a:bodyPr/>
                    <a:lstStyle/>
                    <a:p>
                      <a:pPr marL="0" lvl="1" algn="l" defTabSz="914400" rtl="0" eaLnBrk="1" fontAlgn="ctr" latinLnBrk="0" hangingPunct="1"/>
                      <a:r>
                        <a:rPr lang="fr-FR" sz="1000" b="1" kern="1200" dirty="0" smtClean="0">
                          <a:solidFill>
                            <a:schemeClr val="dk1"/>
                          </a:solidFill>
                          <a:latin typeface="+mn-lt"/>
                          <a:ea typeface="+mn-ea"/>
                          <a:cs typeface="+mn-cs"/>
                        </a:rPr>
                        <a:t>TAILLE ET POIDS</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r>
                        <a:rPr lang="fr-FR" sz="1000" b="0" i="0" u="none" strike="noStrike" dirty="0" smtClean="0">
                          <a:solidFill>
                            <a:srgbClr val="000000"/>
                          </a:solidFill>
                          <a:effectLst/>
                          <a:latin typeface="Calibri" panose="020F0502020204030204" pitchFamily="34" charset="0"/>
                        </a:rPr>
                        <a:t>5.3 x 8.5 x 2.44 (cm) - 91,9 grammes</a:t>
                      </a:r>
                    </a:p>
                    <a:p>
                      <a:pPr algn="l" fontAlgn="b"/>
                      <a:r>
                        <a:rPr lang="fr-FR" sz="1000" b="0" i="0" u="none" strike="noStrike" dirty="0" smtClean="0">
                          <a:solidFill>
                            <a:srgbClr val="000000"/>
                          </a:solidFill>
                          <a:effectLst/>
                          <a:latin typeface="Calibri" panose="020F0502020204030204" pitchFamily="34" charset="0"/>
                        </a:rPr>
                        <a:t>Système </a:t>
                      </a:r>
                      <a:r>
                        <a:rPr lang="fr-FR" sz="1000" b="0" i="0" u="none" strike="noStrike" dirty="0" err="1" smtClean="0">
                          <a:solidFill>
                            <a:srgbClr val="000000"/>
                          </a:solidFill>
                          <a:effectLst/>
                          <a:latin typeface="Calibri" panose="020F0502020204030204" pitchFamily="34" charset="0"/>
                        </a:rPr>
                        <a:t>MiniMed</a:t>
                      </a:r>
                      <a:r>
                        <a:rPr lang="fr-FR" sz="1000" b="0" i="0" u="none" strike="noStrike" dirty="0" smtClean="0">
                          <a:solidFill>
                            <a:srgbClr val="000000"/>
                          </a:solidFill>
                          <a:effectLst/>
                          <a:latin typeface="Calibri" panose="020F0502020204030204" pitchFamily="34" charset="0"/>
                        </a:rPr>
                        <a:t> 640G -  MMT-1712 : 5.3 x 9.6 x 2.44 (cm) - 95,7 grammes</a:t>
                      </a:r>
                      <a:endParaRPr lang="fr-FR" sz="1000" b="0" i="0" u="none" strike="noStrike" dirty="0">
                        <a:solidFill>
                          <a:srgbClr val="000000"/>
                        </a:solidFill>
                        <a:effectLst/>
                        <a:latin typeface="Calibri" panose="020F0502020204030204" pitchFamily="34" charset="0"/>
                      </a:endParaRPr>
                    </a:p>
                  </a:txBody>
                  <a:tcPr marL="108000" marR="9525" marT="9525" marB="0" anchor="ctr">
                    <a:solidFill>
                      <a:schemeClr val="bg1"/>
                    </a:solidFill>
                  </a:tcPr>
                </a:tc>
                <a:tc>
                  <a:txBody>
                    <a:bodyPr/>
                    <a:lstStyle/>
                    <a:p>
                      <a:pPr marL="0" marR="0" lvl="1" indent="0" algn="l" defTabSz="914400" rtl="0" eaLnBrk="1" fontAlgn="ctr" latinLnBrk="0" hangingPunct="1">
                        <a:lnSpc>
                          <a:spcPct val="100000"/>
                        </a:lnSpc>
                        <a:spcBef>
                          <a:spcPts val="0"/>
                        </a:spcBef>
                        <a:spcAft>
                          <a:spcPts val="0"/>
                        </a:spcAft>
                        <a:buClrTx/>
                        <a:buSzTx/>
                        <a:buFontTx/>
                        <a:buNone/>
                        <a:tabLst/>
                        <a:defRPr/>
                      </a:pPr>
                      <a:r>
                        <a:rPr lang="fr-FR" sz="1000" b="1" kern="1200" dirty="0" smtClean="0">
                          <a:solidFill>
                            <a:schemeClr val="dk1"/>
                          </a:solidFill>
                          <a:latin typeface="+mn-lt"/>
                          <a:ea typeface="+mn-ea"/>
                          <a:cs typeface="+mn-cs"/>
                        </a:rPr>
                        <a:t>ETANCHEITE</a:t>
                      </a:r>
                    </a:p>
                    <a:p>
                      <a:endParaRPr lang="fr-FR" sz="1000" dirty="0"/>
                    </a:p>
                  </a:txBody>
                  <a:tcPr anchor="ctr">
                    <a:solidFill>
                      <a:schemeClr val="bg1">
                        <a:lumMod val="85000"/>
                      </a:schemeClr>
                    </a:solidFill>
                  </a:tcPr>
                </a:tc>
                <a:tc>
                  <a:txBody>
                    <a:bodyPr/>
                    <a:lstStyle/>
                    <a:p>
                      <a:pPr algn="l" fontAlgn="b"/>
                      <a:r>
                        <a:rPr lang="fr-FR" sz="1000" b="0" i="0" u="none" strike="noStrike" dirty="0" smtClean="0">
                          <a:solidFill>
                            <a:srgbClr val="000000"/>
                          </a:solidFill>
                          <a:effectLst/>
                          <a:latin typeface="Calibri" panose="020F0502020204030204" pitchFamily="34" charset="0"/>
                        </a:rPr>
                        <a:t>IPX8 - jusqu'à 24h à 3,6m </a:t>
                      </a:r>
                      <a:endParaRPr lang="fr-FR" sz="1000" b="0" i="0" u="none" strike="noStrike" dirty="0">
                        <a:solidFill>
                          <a:srgbClr val="000000"/>
                        </a:solidFill>
                        <a:effectLst/>
                        <a:latin typeface="Calibri" panose="020F0502020204030204" pitchFamily="34" charset="0"/>
                      </a:endParaRPr>
                    </a:p>
                  </a:txBody>
                  <a:tcPr marL="108000" marR="9525" marT="9525" marB="0" anchor="ctr">
                    <a:solidFill>
                      <a:schemeClr val="bg1"/>
                    </a:solidFill>
                  </a:tcPr>
                </a:tc>
              </a:tr>
              <a:tr h="416034">
                <a:tc>
                  <a:txBody>
                    <a:bodyPr/>
                    <a:lstStyle/>
                    <a:p>
                      <a:pPr marL="0" lvl="1" algn="l" defTabSz="914400" rtl="0" eaLnBrk="1" fontAlgn="ctr" latinLnBrk="0" hangingPunct="1"/>
                      <a:r>
                        <a:rPr lang="fr-FR" sz="1000" b="1" kern="1200" dirty="0" smtClean="0">
                          <a:solidFill>
                            <a:schemeClr val="dk1"/>
                          </a:solidFill>
                          <a:latin typeface="+mn-lt"/>
                          <a:ea typeface="+mn-ea"/>
                          <a:cs typeface="+mn-cs"/>
                        </a:rPr>
                        <a:t>ECRAN</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r>
                        <a:rPr lang="fr-FR" sz="1100" b="0" i="0" u="none" strike="noStrike" dirty="0" smtClean="0">
                          <a:solidFill>
                            <a:srgbClr val="000000"/>
                          </a:solidFill>
                          <a:effectLst/>
                          <a:latin typeface="Calibri" panose="020F0502020204030204" pitchFamily="34" charset="0"/>
                        </a:rPr>
                        <a:t>Ecran 4,2 x 3,1 cm - Ecran couleur avec contraste auto-ajustable</a:t>
                      </a:r>
                      <a:endParaRPr lang="fr-FR" sz="1100" b="0" i="0" u="none" strike="noStrike" dirty="0">
                        <a:solidFill>
                          <a:srgbClr val="000000"/>
                        </a:solidFill>
                        <a:effectLst/>
                        <a:latin typeface="Calibri" panose="020F0502020204030204" pitchFamily="34" charset="0"/>
                      </a:endParaRPr>
                    </a:p>
                  </a:txBody>
                  <a:tcPr marL="108000" marR="9525" marT="9525" marB="0" anchor="ctr">
                    <a:solidFill>
                      <a:schemeClr val="bg1"/>
                    </a:solidFill>
                  </a:tcPr>
                </a:tc>
                <a:tc>
                  <a:txBody>
                    <a:bodyPr/>
                    <a:lstStyle/>
                    <a:p>
                      <a:pPr marL="0" lvl="1" algn="l" defTabSz="914400" rtl="0" eaLnBrk="1" fontAlgn="ctr" latinLnBrk="0" hangingPunct="1"/>
                      <a:r>
                        <a:rPr lang="fr-FR" sz="1000" b="1" kern="1200" dirty="0" smtClean="0">
                          <a:solidFill>
                            <a:schemeClr val="dk1"/>
                          </a:solidFill>
                          <a:latin typeface="+mn-lt"/>
                          <a:ea typeface="+mn-ea"/>
                          <a:cs typeface="+mn-cs"/>
                        </a:rPr>
                        <a:t>TEMPERATURES EXTREMES</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r>
                        <a:rPr lang="fr-FR" sz="1000" b="0" i="0" u="none" strike="noStrike" dirty="0" smtClean="0">
                          <a:solidFill>
                            <a:srgbClr val="000000"/>
                          </a:solidFill>
                          <a:effectLst/>
                          <a:latin typeface="Calibri" panose="020F0502020204030204" pitchFamily="34" charset="0"/>
                        </a:rPr>
                        <a:t>5°C - 40°C</a:t>
                      </a:r>
                      <a:endParaRPr lang="fr-FR" sz="1000" b="0" i="0" u="none" strike="noStrike" dirty="0">
                        <a:solidFill>
                          <a:srgbClr val="000000"/>
                        </a:solidFill>
                        <a:effectLst/>
                        <a:latin typeface="Calibri" panose="020F0502020204030204" pitchFamily="34" charset="0"/>
                      </a:endParaRPr>
                    </a:p>
                  </a:txBody>
                  <a:tcPr marL="108000" marR="9525" marT="9525" marB="0" anchor="ctr">
                    <a:solidFill>
                      <a:schemeClr val="bg1"/>
                    </a:solidFill>
                  </a:tcPr>
                </a:tc>
              </a:tr>
              <a:tr h="416034">
                <a:tc>
                  <a:txBody>
                    <a:bodyPr/>
                    <a:lstStyle/>
                    <a:p>
                      <a:pPr marL="0" algn="l" defTabSz="914400" rtl="0" eaLnBrk="1" fontAlgn="b" latinLnBrk="0" hangingPunct="1"/>
                      <a:r>
                        <a:rPr lang="fr-FR" sz="1000" b="1" kern="1200" dirty="0" smtClean="0">
                          <a:solidFill>
                            <a:schemeClr val="dk1"/>
                          </a:solidFill>
                          <a:latin typeface="+mn-lt"/>
                          <a:ea typeface="+mn-ea"/>
                          <a:cs typeface="+mn-cs"/>
                        </a:rPr>
                        <a:t>CONTENANCE DU RESERVOIR</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r>
                        <a:rPr lang="it-IT" sz="1100" b="0" i="0" u="none" strike="noStrike" dirty="0" smtClean="0">
                          <a:solidFill>
                            <a:srgbClr val="000000"/>
                          </a:solidFill>
                          <a:effectLst/>
                          <a:latin typeface="Calibri" panose="020F0502020204030204" pitchFamily="34" charset="0"/>
                        </a:rPr>
                        <a:t>1,8 ml ou 3,0 ml </a:t>
                      </a:r>
                      <a:endParaRPr lang="it-IT" sz="1100" b="0" i="0" u="none" strike="noStrike" dirty="0">
                        <a:solidFill>
                          <a:srgbClr val="000000"/>
                        </a:solidFill>
                        <a:effectLst/>
                        <a:latin typeface="Calibri" panose="020F0502020204030204" pitchFamily="34" charset="0"/>
                      </a:endParaRPr>
                    </a:p>
                  </a:txBody>
                  <a:tcPr marL="108000" marR="9525" marT="9525" marB="0" anchor="ctr">
                    <a:solidFill>
                      <a:schemeClr val="bg1"/>
                    </a:solidFill>
                  </a:tcPr>
                </a:tc>
                <a:tc>
                  <a:txBody>
                    <a:bodyPr/>
                    <a:lstStyle/>
                    <a:p>
                      <a:pPr marL="0" lvl="1" algn="l" defTabSz="914400" rtl="0" eaLnBrk="1" fontAlgn="ctr" latinLnBrk="0" hangingPunct="1"/>
                      <a:r>
                        <a:rPr lang="fr-FR" sz="1000" b="1" kern="1200" dirty="0" smtClean="0">
                          <a:solidFill>
                            <a:schemeClr val="dk1"/>
                          </a:solidFill>
                          <a:latin typeface="+mn-lt"/>
                          <a:ea typeface="+mn-ea"/>
                          <a:cs typeface="+mn-cs"/>
                        </a:rPr>
                        <a:t>ALARME VISUELLE ET SONORE ET VIBRATOIRE</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r>
                        <a:rPr lang="fr-FR" sz="1000" b="0" i="0" u="none" strike="noStrike" dirty="0" smtClean="0">
                          <a:solidFill>
                            <a:srgbClr val="000000"/>
                          </a:solidFill>
                          <a:effectLst/>
                          <a:latin typeface="Calibri" panose="020F0502020204030204" pitchFamily="34" charset="0"/>
                        </a:rPr>
                        <a:t>oui (au choix)</a:t>
                      </a:r>
                      <a:endParaRPr lang="fr-FR" sz="1000" b="0" i="0" u="none" strike="noStrike" dirty="0">
                        <a:solidFill>
                          <a:srgbClr val="000000"/>
                        </a:solidFill>
                        <a:effectLst/>
                        <a:latin typeface="Calibri" panose="020F0502020204030204" pitchFamily="34" charset="0"/>
                      </a:endParaRPr>
                    </a:p>
                  </a:txBody>
                  <a:tcPr marL="108000" marR="9525" marT="9525" marB="0" anchor="ctr">
                    <a:solidFill>
                      <a:schemeClr val="bg1"/>
                    </a:solidFill>
                  </a:tcPr>
                </a:tc>
              </a:tr>
              <a:tr h="970079">
                <a:tc>
                  <a:txBody>
                    <a:bodyPr/>
                    <a:lstStyle/>
                    <a:p>
                      <a:pPr marL="0" algn="l" defTabSz="914400" rtl="0" eaLnBrk="1" fontAlgn="b" latinLnBrk="0" hangingPunct="1"/>
                      <a:r>
                        <a:rPr lang="fr-FR" sz="1000" b="1" kern="1200" dirty="0" smtClean="0">
                          <a:solidFill>
                            <a:schemeClr val="dk1"/>
                          </a:solidFill>
                          <a:latin typeface="+mn-lt"/>
                          <a:ea typeface="+mn-ea"/>
                          <a:cs typeface="+mn-cs"/>
                        </a:rPr>
                        <a:t>CATHETERS UTILISABLES</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marL="0" algn="l" defTabSz="914400" rtl="0" eaLnBrk="1" fontAlgn="b" latinLnBrk="0" hangingPunct="1"/>
                      <a:r>
                        <a:rPr lang="fr-FR" sz="1000" b="0" i="0" u="none" strike="noStrike" kern="1200" dirty="0" smtClean="0">
                          <a:solidFill>
                            <a:srgbClr val="000000"/>
                          </a:solidFill>
                          <a:effectLst/>
                          <a:latin typeface="Calibri" panose="020F0502020204030204" pitchFamily="34" charset="0"/>
                          <a:ea typeface="+mn-ea"/>
                          <a:cs typeface="+mn-cs"/>
                        </a:rPr>
                        <a:t>Gamme </a:t>
                      </a:r>
                      <a:r>
                        <a:rPr lang="fr-FR" sz="1000" b="0" i="0" u="none" strike="noStrike" kern="1200" dirty="0" err="1" smtClean="0">
                          <a:solidFill>
                            <a:srgbClr val="000000"/>
                          </a:solidFill>
                          <a:effectLst/>
                          <a:latin typeface="Calibri" panose="020F0502020204030204" pitchFamily="34" charset="0"/>
                          <a:ea typeface="+mn-ea"/>
                          <a:cs typeface="+mn-cs"/>
                        </a:rPr>
                        <a:t>Paradigm</a:t>
                      </a:r>
                      <a:r>
                        <a:rPr lang="fr-FR" sz="1000" b="0" i="0" u="none" strike="noStrike" kern="1200" dirty="0" smtClean="0">
                          <a:solidFill>
                            <a:srgbClr val="000000"/>
                          </a:solidFill>
                          <a:effectLst/>
                          <a:latin typeface="Calibri" panose="020F0502020204030204" pitchFamily="34" charset="0"/>
                          <a:ea typeface="+mn-ea"/>
                          <a:cs typeface="+mn-cs"/>
                        </a:rPr>
                        <a:t>® complète (</a:t>
                      </a:r>
                      <a:r>
                        <a:rPr lang="fr-FR" sz="1000" b="0" i="0" u="none" strike="noStrike" kern="1200" dirty="0" err="1" smtClean="0">
                          <a:solidFill>
                            <a:srgbClr val="000000"/>
                          </a:solidFill>
                          <a:effectLst/>
                          <a:latin typeface="Calibri" panose="020F0502020204030204" pitchFamily="34" charset="0"/>
                          <a:ea typeface="+mn-ea"/>
                          <a:cs typeface="+mn-cs"/>
                        </a:rPr>
                        <a:t>Quickset</a:t>
                      </a:r>
                      <a:r>
                        <a:rPr lang="fr-FR" sz="1000" b="0" i="0" u="none" strike="noStrike" kern="1200" dirty="0" smtClean="0">
                          <a:solidFill>
                            <a:srgbClr val="000000"/>
                          </a:solidFill>
                          <a:effectLst/>
                          <a:latin typeface="Calibri" panose="020F0502020204030204" pitchFamily="34" charset="0"/>
                          <a:ea typeface="+mn-ea"/>
                          <a:cs typeface="+mn-cs"/>
                        </a:rPr>
                        <a:t>®, </a:t>
                      </a:r>
                      <a:r>
                        <a:rPr lang="fr-FR" sz="1000" b="0" i="0" u="none" strike="noStrike" kern="1200" dirty="0" err="1" smtClean="0">
                          <a:solidFill>
                            <a:srgbClr val="000000"/>
                          </a:solidFill>
                          <a:effectLst/>
                          <a:latin typeface="Calibri" panose="020F0502020204030204" pitchFamily="34" charset="0"/>
                          <a:ea typeface="+mn-ea"/>
                          <a:cs typeface="+mn-cs"/>
                        </a:rPr>
                        <a:t>Mio</a:t>
                      </a:r>
                      <a:r>
                        <a:rPr lang="fr-FR" sz="1000" b="0" i="0" u="none" strike="noStrike" kern="1200" dirty="0" smtClean="0">
                          <a:solidFill>
                            <a:srgbClr val="000000"/>
                          </a:solidFill>
                          <a:effectLst/>
                          <a:latin typeface="Calibri" panose="020F0502020204030204" pitchFamily="34" charset="0"/>
                          <a:ea typeface="+mn-ea"/>
                          <a:cs typeface="+mn-cs"/>
                        </a:rPr>
                        <a:t>™, Silhouette®, </a:t>
                      </a:r>
                      <a:r>
                        <a:rPr lang="fr-FR" sz="1000" b="0" i="0" u="none" strike="noStrike" kern="1200" dirty="0" err="1" smtClean="0">
                          <a:solidFill>
                            <a:srgbClr val="000000"/>
                          </a:solidFill>
                          <a:effectLst/>
                          <a:latin typeface="Calibri" panose="020F0502020204030204" pitchFamily="34" charset="0"/>
                          <a:ea typeface="+mn-ea"/>
                          <a:cs typeface="+mn-cs"/>
                        </a:rPr>
                        <a:t>Sure-T</a:t>
                      </a:r>
                      <a:r>
                        <a:rPr lang="fr-FR" sz="1000" b="0" i="0" u="none" strike="noStrike" kern="1200" dirty="0" smtClean="0">
                          <a:solidFill>
                            <a:srgbClr val="000000"/>
                          </a:solidFill>
                          <a:effectLst/>
                          <a:latin typeface="Calibri" panose="020F0502020204030204" pitchFamily="34" charset="0"/>
                          <a:ea typeface="+mn-ea"/>
                          <a:cs typeface="+mn-cs"/>
                        </a:rPr>
                        <a:t>®) avec connexion exclusive </a:t>
                      </a:r>
                      <a:r>
                        <a:rPr lang="fr-FR" sz="1000" b="0" i="0" u="none" strike="noStrike" kern="1200" dirty="0" err="1" smtClean="0">
                          <a:solidFill>
                            <a:srgbClr val="000000"/>
                          </a:solidFill>
                          <a:effectLst/>
                          <a:latin typeface="Calibri" panose="020F0502020204030204" pitchFamily="34" charset="0"/>
                          <a:ea typeface="+mn-ea"/>
                          <a:cs typeface="+mn-cs"/>
                        </a:rPr>
                        <a:t>Paradigm</a:t>
                      </a:r>
                      <a:r>
                        <a:rPr lang="fr-FR" sz="1000" b="0" i="0" u="none" strike="noStrike" kern="1200" dirty="0" smtClean="0">
                          <a:solidFill>
                            <a:srgbClr val="000000"/>
                          </a:solidFill>
                          <a:effectLst/>
                          <a:latin typeface="Calibri" panose="020F0502020204030204" pitchFamily="34" charset="0"/>
                          <a:ea typeface="+mn-ea"/>
                          <a:cs typeface="+mn-cs"/>
                        </a:rPr>
                        <a:t>® : la connexion brevetée pour plus de sécurité.</a:t>
                      </a:r>
                    </a:p>
                    <a:p>
                      <a:pPr marL="0" algn="l" defTabSz="914400" rtl="0" eaLnBrk="1" fontAlgn="b" latinLnBrk="0" hangingPunct="1"/>
                      <a:r>
                        <a:rPr lang="fr-FR" sz="1000" b="0" i="0" u="none" strike="noStrike" kern="1200" dirty="0" smtClean="0">
                          <a:solidFill>
                            <a:srgbClr val="000000"/>
                          </a:solidFill>
                          <a:effectLst/>
                          <a:latin typeface="Calibri" panose="020F0502020204030204" pitchFamily="34" charset="0"/>
                          <a:ea typeface="+mn-ea"/>
                          <a:cs typeface="+mn-cs"/>
                        </a:rPr>
                        <a:t>Conditionnement </a:t>
                      </a:r>
                      <a:r>
                        <a:rPr lang="fr-FR" sz="1000" b="0" i="0" u="none" strike="noStrike" kern="1200" dirty="0" err="1" smtClean="0">
                          <a:solidFill>
                            <a:srgbClr val="000000"/>
                          </a:solidFill>
                          <a:effectLst/>
                          <a:latin typeface="Calibri" panose="020F0502020204030204" pitchFamily="34" charset="0"/>
                          <a:ea typeface="+mn-ea"/>
                          <a:cs typeface="+mn-cs"/>
                        </a:rPr>
                        <a:t>Perfuset</a:t>
                      </a:r>
                      <a:r>
                        <a:rPr lang="fr-FR" sz="1000" b="0" i="0" u="none" strike="noStrike" kern="1200" dirty="0" smtClean="0">
                          <a:solidFill>
                            <a:srgbClr val="000000"/>
                          </a:solidFill>
                          <a:effectLst/>
                          <a:latin typeface="Calibri" panose="020F0502020204030204" pitchFamily="34" charset="0"/>
                          <a:ea typeface="+mn-ea"/>
                          <a:cs typeface="+mn-cs"/>
                        </a:rPr>
                        <a:t> possible pour un kit complet à chaque changement de cathéter.</a:t>
                      </a:r>
                    </a:p>
                    <a:p>
                      <a:pPr marL="0" algn="l" defTabSz="914400" rtl="0" eaLnBrk="1" fontAlgn="b" latinLnBrk="0" hangingPunct="1"/>
                      <a:endParaRPr lang="fr-FR" sz="1000" b="0" i="0" u="none" strike="noStrike" kern="1200" dirty="0">
                        <a:solidFill>
                          <a:srgbClr val="000000"/>
                        </a:solidFill>
                        <a:effectLst/>
                        <a:latin typeface="Calibri" panose="020F0502020204030204" pitchFamily="34" charset="0"/>
                        <a:ea typeface="+mn-ea"/>
                        <a:cs typeface="+mn-cs"/>
                      </a:endParaRPr>
                    </a:p>
                  </a:txBody>
                  <a:tcPr marL="108000" marR="9525" marT="9525" marB="0" anchor="ctr">
                    <a:solidFill>
                      <a:schemeClr val="bg1"/>
                    </a:solidFill>
                  </a:tcPr>
                </a:tc>
                <a:tc>
                  <a:txBody>
                    <a:bodyPr/>
                    <a:lstStyle/>
                    <a:p>
                      <a:pPr marL="0" lvl="1" algn="l" defTabSz="914400" rtl="0" eaLnBrk="1" fontAlgn="ctr" latinLnBrk="0" hangingPunct="1"/>
                      <a:r>
                        <a:rPr lang="fr-FR" sz="1000" b="1" kern="1200" dirty="0" smtClean="0">
                          <a:solidFill>
                            <a:schemeClr val="dk1"/>
                          </a:solidFill>
                          <a:latin typeface="+mn-lt"/>
                          <a:ea typeface="+mn-ea"/>
                          <a:cs typeface="+mn-cs"/>
                        </a:rPr>
                        <a:t>HISTORIQUE</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r>
                        <a:rPr lang="fr-FR" sz="1000" b="0" i="0" u="none" strike="noStrike" dirty="0">
                          <a:solidFill>
                            <a:srgbClr val="000000"/>
                          </a:solidFill>
                          <a:effectLst/>
                          <a:latin typeface="Calibri" panose="020F0502020204030204" pitchFamily="34" charset="0"/>
                        </a:rPr>
                        <a:t>Complet</a:t>
                      </a:r>
                    </a:p>
                  </a:txBody>
                  <a:tcPr marL="108000" marR="9525" marT="9525" marB="0" anchor="ctr">
                    <a:solidFill>
                      <a:schemeClr val="bg1"/>
                    </a:solidFill>
                  </a:tcPr>
                </a:tc>
              </a:tr>
              <a:tr h="1130092">
                <a:tc>
                  <a:txBody>
                    <a:bodyPr/>
                    <a:lstStyle/>
                    <a:p>
                      <a:pPr marL="0" algn="l" defTabSz="914400" rtl="0" eaLnBrk="1" fontAlgn="b" latinLnBrk="0" hangingPunct="1"/>
                      <a:r>
                        <a:rPr lang="fr-FR" sz="1000" b="1" kern="1200" dirty="0" smtClean="0">
                          <a:solidFill>
                            <a:schemeClr val="dk1"/>
                          </a:solidFill>
                          <a:latin typeface="+mn-lt"/>
                          <a:ea typeface="+mn-ea"/>
                          <a:cs typeface="+mn-cs"/>
                        </a:rPr>
                        <a:t>DEBIT DE BASE</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r>
                        <a:rPr lang="fr-FR" sz="1000" b="0" i="0" u="none" strike="noStrike" dirty="0" smtClean="0">
                          <a:solidFill>
                            <a:srgbClr val="000000"/>
                          </a:solidFill>
                          <a:effectLst/>
                          <a:latin typeface="Calibri" panose="020F0502020204030204" pitchFamily="34" charset="0"/>
                        </a:rPr>
                        <a:t>Débit basal : 0,00 à 35U/h</a:t>
                      </a:r>
                    </a:p>
                    <a:p>
                      <a:pPr algn="l" fontAlgn="b"/>
                      <a:r>
                        <a:rPr lang="fr-FR" sz="1000" b="0" i="0" u="none" strike="noStrike" dirty="0" smtClean="0">
                          <a:solidFill>
                            <a:srgbClr val="000000"/>
                          </a:solidFill>
                          <a:effectLst/>
                          <a:latin typeface="Calibri" panose="020F0502020204030204" pitchFamily="34" charset="0"/>
                        </a:rPr>
                        <a:t>Incrément : 0,025 U, réglable</a:t>
                      </a:r>
                    </a:p>
                    <a:p>
                      <a:pPr algn="l" fontAlgn="b"/>
                      <a:r>
                        <a:rPr lang="fr-FR" sz="1000" b="0" i="0" u="none" strike="noStrike" dirty="0" smtClean="0">
                          <a:solidFill>
                            <a:srgbClr val="000000"/>
                          </a:solidFill>
                          <a:effectLst/>
                          <a:latin typeface="Calibri" panose="020F0502020204030204" pitchFamily="34" charset="0"/>
                        </a:rPr>
                        <a:t>48 débits programmables sur une journée</a:t>
                      </a:r>
                    </a:p>
                    <a:p>
                      <a:pPr algn="l" fontAlgn="b"/>
                      <a:r>
                        <a:rPr lang="fr-FR" sz="1000" b="0" i="0" u="none" strike="noStrike" dirty="0" smtClean="0">
                          <a:solidFill>
                            <a:srgbClr val="000000"/>
                          </a:solidFill>
                          <a:effectLst/>
                          <a:latin typeface="Calibri" panose="020F0502020204030204" pitchFamily="34" charset="0"/>
                        </a:rPr>
                        <a:t>Possibilité de définir des débits de base prédéfinis (congés, maladie...)</a:t>
                      </a:r>
                    </a:p>
                    <a:p>
                      <a:pPr algn="l" fontAlgn="b"/>
                      <a:r>
                        <a:rPr lang="fr-FR" sz="1000" b="0" i="0" u="none" strike="noStrike" dirty="0" smtClean="0">
                          <a:solidFill>
                            <a:srgbClr val="000000"/>
                          </a:solidFill>
                          <a:effectLst/>
                          <a:latin typeface="Calibri" panose="020F0502020204030204" pitchFamily="34" charset="0"/>
                        </a:rPr>
                        <a:t>Dose débit de base temporaire: U/H ou pourcentage (0 à 200%)</a:t>
                      </a:r>
                    </a:p>
                    <a:p>
                      <a:pPr algn="l" fontAlgn="b"/>
                      <a:r>
                        <a:rPr lang="fr-FR" sz="1000" b="0" i="0" u="none" strike="noStrike" dirty="0" smtClean="0">
                          <a:solidFill>
                            <a:srgbClr val="000000"/>
                          </a:solidFill>
                          <a:effectLst/>
                          <a:latin typeface="Calibri" panose="020F0502020204030204" pitchFamily="34" charset="0"/>
                        </a:rPr>
                        <a:t>Durée de débit de base temporaire: 30 min à 24H</a:t>
                      </a:r>
                    </a:p>
                    <a:p>
                      <a:pPr algn="l" fontAlgn="b"/>
                      <a:endParaRPr lang="fr-FR" sz="1000" b="0" i="0" u="none" strike="noStrike" dirty="0">
                        <a:solidFill>
                          <a:srgbClr val="000000"/>
                        </a:solidFill>
                        <a:effectLst/>
                        <a:latin typeface="Calibri" panose="020F0502020204030204" pitchFamily="34" charset="0"/>
                      </a:endParaRPr>
                    </a:p>
                  </a:txBody>
                  <a:tcPr marL="108000" marR="9525" marT="9525" marB="0" anchor="ctr">
                    <a:solidFill>
                      <a:schemeClr val="bg1"/>
                    </a:solidFill>
                  </a:tcPr>
                </a:tc>
                <a:tc>
                  <a:txBody>
                    <a:bodyPr/>
                    <a:lstStyle/>
                    <a:p>
                      <a:r>
                        <a:rPr lang="fr-FR" sz="1000" b="1" dirty="0" smtClean="0"/>
                        <a:t>LOGICIEL</a:t>
                      </a:r>
                      <a:endParaRPr lang="fr-FR" sz="1000" b="1" dirty="0"/>
                    </a:p>
                  </a:txBody>
                  <a:tcPr anchor="ctr">
                    <a:solidFill>
                      <a:schemeClr val="bg1">
                        <a:lumMod val="85000"/>
                      </a:schemeClr>
                    </a:solidFill>
                  </a:tcPr>
                </a:tc>
                <a:tc>
                  <a:txBody>
                    <a:bodyPr/>
                    <a:lstStyle/>
                    <a:p>
                      <a:pPr algn="l" fontAlgn="b"/>
                      <a:r>
                        <a:rPr lang="fr-FR" sz="1000" b="0" i="0" u="none" strike="noStrike" dirty="0">
                          <a:solidFill>
                            <a:srgbClr val="000000"/>
                          </a:solidFill>
                          <a:effectLst/>
                          <a:latin typeface="Calibri" panose="020F0502020204030204" pitchFamily="34" charset="0"/>
                        </a:rPr>
                        <a:t>Carelink Personal, Carelink Pro</a:t>
                      </a:r>
                    </a:p>
                  </a:txBody>
                  <a:tcPr marL="108000" marR="9525" marT="9525" marB="0" anchor="ctr">
                    <a:solidFill>
                      <a:schemeClr val="bg1"/>
                    </a:solidFill>
                  </a:tcPr>
                </a:tc>
              </a:tr>
            </a:tbl>
          </a:graphicData>
        </a:graphic>
      </p:graphicFrame>
      <p:sp>
        <p:nvSpPr>
          <p:cNvPr id="12" name="ZoneTexte 11"/>
          <p:cNvSpPr txBox="1"/>
          <p:nvPr/>
        </p:nvSpPr>
        <p:spPr>
          <a:xfrm>
            <a:off x="107504" y="181692"/>
            <a:ext cx="1872208" cy="369332"/>
          </a:xfrm>
          <a:prstGeom prst="rect">
            <a:avLst/>
          </a:prstGeom>
          <a:noFill/>
        </p:spPr>
        <p:txBody>
          <a:bodyPr wrap="square" rtlCol="0">
            <a:spAutoFit/>
          </a:bodyPr>
          <a:lstStyle/>
          <a:p>
            <a:r>
              <a:rPr lang="fr-FR" sz="900" b="1" dirty="0" smtClean="0">
                <a:solidFill>
                  <a:srgbClr val="B80F1C"/>
                </a:solidFill>
              </a:rPr>
              <a:t>MEDTRONIC</a:t>
            </a:r>
          </a:p>
          <a:p>
            <a:r>
              <a:rPr lang="fr-FR" sz="900" b="1" dirty="0" smtClean="0">
                <a:solidFill>
                  <a:srgbClr val="B80F1C"/>
                </a:solidFill>
                <a:hlinkClick r:id="rId4"/>
              </a:rPr>
              <a:t>www.medtronic-diabete.com</a:t>
            </a:r>
            <a:endParaRPr lang="fr-FR" sz="900" b="1" dirty="0" smtClean="0">
              <a:solidFill>
                <a:srgbClr val="B80F1C"/>
              </a:solidFill>
            </a:endParaRPr>
          </a:p>
        </p:txBody>
      </p:sp>
      <p:sp>
        <p:nvSpPr>
          <p:cNvPr id="15" name="ZoneTexte 14"/>
          <p:cNvSpPr txBox="1"/>
          <p:nvPr/>
        </p:nvSpPr>
        <p:spPr>
          <a:xfrm>
            <a:off x="7775848" y="-33267"/>
            <a:ext cx="1800200" cy="246221"/>
          </a:xfrm>
          <a:prstGeom prst="rect">
            <a:avLst/>
          </a:prstGeom>
          <a:noFill/>
        </p:spPr>
        <p:txBody>
          <a:bodyPr wrap="square" rtlCol="0">
            <a:spAutoFit/>
          </a:bodyPr>
          <a:lstStyle/>
          <a:p>
            <a:r>
              <a:rPr lang="fr-FR" sz="1000" dirty="0" smtClean="0"/>
              <a:t>Fabricant  partenaire</a:t>
            </a:r>
            <a:endParaRPr lang="fr-FR" sz="1000" dirty="0"/>
          </a:p>
        </p:txBody>
      </p:sp>
    </p:spTree>
    <p:extLst>
      <p:ext uri="{BB962C8B-B14F-4D97-AF65-F5344CB8AC3E}">
        <p14:creationId xmlns:p14="http://schemas.microsoft.com/office/powerpoint/2010/main" val="41244169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graphicFrame>
        <p:nvGraphicFramePr>
          <p:cNvPr id="7" name="Espace réservé du contenu 6"/>
          <p:cNvGraphicFramePr>
            <a:graphicFrameLocks noGrp="1"/>
          </p:cNvGraphicFramePr>
          <p:nvPr>
            <p:ph idx="1"/>
            <p:extLst>
              <p:ext uri="{D42A27DB-BD31-4B8C-83A1-F6EECF244321}">
                <p14:modId xmlns:p14="http://schemas.microsoft.com/office/powerpoint/2010/main" val="3617969100"/>
              </p:ext>
            </p:extLst>
          </p:nvPr>
        </p:nvGraphicFramePr>
        <p:xfrm>
          <a:off x="31466" y="44624"/>
          <a:ext cx="8928991" cy="3748276"/>
        </p:xfrm>
        <a:graphic>
          <a:graphicData uri="http://schemas.openxmlformats.org/drawingml/2006/table">
            <a:tbl>
              <a:tblPr firstRow="1" bandRow="1">
                <a:tableStyleId>{5C22544A-7EE6-4342-B048-85BDC9FD1C3A}</a:tableStyleId>
              </a:tblPr>
              <a:tblGrid>
                <a:gridCol w="1191725"/>
                <a:gridCol w="3417606"/>
                <a:gridCol w="1418395"/>
                <a:gridCol w="2901265"/>
              </a:tblGrid>
              <a:tr h="1565992">
                <a:tc>
                  <a:txBody>
                    <a:bodyPr/>
                    <a:lstStyle/>
                    <a:p>
                      <a:pPr marL="0" algn="l" defTabSz="914400" rtl="0" eaLnBrk="1" fontAlgn="b" latinLnBrk="0" hangingPunct="1"/>
                      <a:r>
                        <a:rPr lang="fr-FR" sz="1000" b="1" kern="1200" dirty="0" smtClean="0">
                          <a:solidFill>
                            <a:schemeClr val="dk1"/>
                          </a:solidFill>
                          <a:latin typeface="+mn-lt"/>
                          <a:ea typeface="+mn-ea"/>
                          <a:cs typeface="+mn-cs"/>
                        </a:rPr>
                        <a:t>BOLUS</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r>
                        <a:rPr lang="fr-FR" sz="1000" b="0" i="0" u="none" strike="noStrike" dirty="0" smtClean="0">
                          <a:solidFill>
                            <a:srgbClr val="000000"/>
                          </a:solidFill>
                          <a:effectLst/>
                          <a:latin typeface="Calibri" panose="020F0502020204030204" pitchFamily="34" charset="0"/>
                        </a:rPr>
                        <a:t>Type de bolus: Normal – Bolus carré – Bolus duo </a:t>
                      </a:r>
                    </a:p>
                    <a:p>
                      <a:pPr algn="l" fontAlgn="b"/>
                      <a:r>
                        <a:rPr lang="fr-FR" sz="1000" b="0" i="0" u="none" strike="noStrike" dirty="0" smtClean="0">
                          <a:solidFill>
                            <a:srgbClr val="000000"/>
                          </a:solidFill>
                          <a:effectLst/>
                          <a:latin typeface="Calibri" panose="020F0502020204030204" pitchFamily="34" charset="0"/>
                        </a:rPr>
                        <a:t>Accès rapide au menu bolus ou bolus à distance avec le Contour </a:t>
                      </a:r>
                      <a:r>
                        <a:rPr lang="fr-FR" sz="1000" b="0" i="0" u="none" strike="noStrike" dirty="0" err="1" smtClean="0">
                          <a:solidFill>
                            <a:srgbClr val="000000"/>
                          </a:solidFill>
                          <a:effectLst/>
                          <a:latin typeface="Calibri" panose="020F0502020204030204" pitchFamily="34" charset="0"/>
                        </a:rPr>
                        <a:t>Next</a:t>
                      </a:r>
                      <a:r>
                        <a:rPr lang="fr-FR" sz="1000" b="0" i="0" u="none" strike="noStrike" dirty="0" smtClean="0">
                          <a:solidFill>
                            <a:srgbClr val="000000"/>
                          </a:solidFill>
                          <a:effectLst/>
                          <a:latin typeface="Calibri" panose="020F0502020204030204" pitchFamily="34" charset="0"/>
                        </a:rPr>
                        <a:t> Link 2.4</a:t>
                      </a:r>
                    </a:p>
                    <a:p>
                      <a:pPr algn="l" fontAlgn="b"/>
                      <a:r>
                        <a:rPr lang="fr-FR" sz="1000" b="0" i="0" u="none" strike="noStrike" dirty="0" smtClean="0">
                          <a:solidFill>
                            <a:srgbClr val="000000"/>
                          </a:solidFill>
                          <a:effectLst/>
                          <a:latin typeface="Calibri" panose="020F0502020204030204" pitchFamily="34" charset="0"/>
                        </a:rPr>
                        <a:t>Bolus de : 0.025U à 75 U</a:t>
                      </a:r>
                    </a:p>
                    <a:p>
                      <a:pPr algn="l" fontAlgn="b"/>
                      <a:r>
                        <a:rPr lang="fr-FR" sz="1000" b="0" i="0" u="none" strike="noStrike" dirty="0" smtClean="0">
                          <a:solidFill>
                            <a:srgbClr val="000000"/>
                          </a:solidFill>
                          <a:effectLst/>
                          <a:latin typeface="Calibri" panose="020F0502020204030204" pitchFamily="34" charset="0"/>
                        </a:rPr>
                        <a:t>Incrément minimum de 0,025U, réglable</a:t>
                      </a:r>
                    </a:p>
                    <a:p>
                      <a:pPr algn="l" fontAlgn="b"/>
                      <a:r>
                        <a:rPr lang="fr-FR" sz="1000" b="0" i="0" u="none" strike="noStrike" dirty="0" smtClean="0">
                          <a:solidFill>
                            <a:srgbClr val="000000"/>
                          </a:solidFill>
                          <a:effectLst/>
                          <a:latin typeface="Calibri" panose="020F0502020204030204" pitchFamily="34" charset="0"/>
                        </a:rPr>
                        <a:t>Possibilité de régler des bolus prédéfinis</a:t>
                      </a:r>
                    </a:p>
                    <a:p>
                      <a:pPr algn="l" fontAlgn="b"/>
                      <a:r>
                        <a:rPr lang="fr-FR" sz="1000" b="0" i="0" u="none" strike="noStrike" dirty="0" smtClean="0">
                          <a:solidFill>
                            <a:srgbClr val="000000"/>
                          </a:solidFill>
                          <a:effectLst/>
                          <a:latin typeface="Calibri" panose="020F0502020204030204" pitchFamily="34" charset="0"/>
                        </a:rPr>
                        <a:t>Assistant bolus avec prise en compte de l'insuline active</a:t>
                      </a:r>
                    </a:p>
                    <a:p>
                      <a:pPr algn="l" fontAlgn="b"/>
                      <a:r>
                        <a:rPr lang="fr-FR" sz="1000" b="0" i="0" u="none" strike="noStrike" dirty="0" smtClean="0">
                          <a:solidFill>
                            <a:srgbClr val="000000"/>
                          </a:solidFill>
                          <a:effectLst/>
                          <a:latin typeface="Calibri" panose="020F0502020204030204" pitchFamily="34" charset="0"/>
                        </a:rPr>
                        <a:t>Historique bolus                                                                                                                                                                                                                                                                          </a:t>
                      </a:r>
                    </a:p>
                    <a:p>
                      <a:pPr algn="l" fontAlgn="b"/>
                      <a:r>
                        <a:rPr lang="fr-FR" sz="1000" b="0" i="0" u="none" strike="noStrike" dirty="0" smtClean="0">
                          <a:solidFill>
                            <a:srgbClr val="000000"/>
                          </a:solidFill>
                          <a:effectLst/>
                          <a:latin typeface="Calibri" panose="020F0502020204030204" pitchFamily="34" charset="0"/>
                        </a:rPr>
                        <a:t>Calcul de l’insuline active: OUI</a:t>
                      </a:r>
                    </a:p>
                    <a:p>
                      <a:pPr algn="l" fontAlgn="b"/>
                      <a:r>
                        <a:rPr lang="fr-FR" sz="1000" b="0" i="0" u="none" strike="noStrike" dirty="0" smtClean="0">
                          <a:solidFill>
                            <a:srgbClr val="000000"/>
                          </a:solidFill>
                          <a:effectLst/>
                          <a:latin typeface="Calibri" panose="020F0502020204030204" pitchFamily="34" charset="0"/>
                        </a:rPr>
                        <a:t>Fonction "Rappel bolus oublié" </a:t>
                      </a:r>
                      <a:endParaRPr lang="fr-FR" sz="1000" b="0" i="0" u="none" strike="noStrike" dirty="0">
                        <a:solidFill>
                          <a:srgbClr val="000000"/>
                        </a:solidFill>
                        <a:effectLst/>
                        <a:latin typeface="Calibri" panose="020F0502020204030204" pitchFamily="34" charset="0"/>
                      </a:endParaRPr>
                    </a:p>
                  </a:txBody>
                  <a:tcPr marL="108000" marR="9525" marT="9525" marB="0" anchor="ctr">
                    <a:solidFill>
                      <a:schemeClr val="bg1"/>
                    </a:solidFill>
                  </a:tcPr>
                </a:tc>
                <a:tc>
                  <a:txBody>
                    <a:bodyPr/>
                    <a:lstStyle/>
                    <a:p>
                      <a:pPr marL="0" algn="l" defTabSz="914400" rtl="0" eaLnBrk="1" latinLnBrk="0" hangingPunct="1"/>
                      <a:endParaRPr lang="fr-FR" sz="1000" b="1" kern="1200" dirty="0" smtClean="0">
                        <a:solidFill>
                          <a:schemeClr val="dk1"/>
                        </a:solidFill>
                        <a:latin typeface="+mn-lt"/>
                        <a:ea typeface="+mn-ea"/>
                        <a:cs typeface="+mn-cs"/>
                      </a:endParaRPr>
                    </a:p>
                    <a:p>
                      <a:pPr marL="0" algn="l" defTabSz="914400" rtl="0" eaLnBrk="1" latinLnBrk="0" hangingPunct="1"/>
                      <a:r>
                        <a:rPr lang="fr-FR" sz="1000" b="1" kern="1200" dirty="0" smtClean="0">
                          <a:solidFill>
                            <a:schemeClr val="dk1"/>
                          </a:solidFill>
                          <a:latin typeface="+mn-lt"/>
                          <a:ea typeface="+mn-ea"/>
                          <a:cs typeface="+mn-cs"/>
                        </a:rPr>
                        <a:t>COLORIS</a:t>
                      </a:r>
                    </a:p>
                    <a:p>
                      <a:pPr marL="0" algn="l" defTabSz="914400" rtl="0" eaLnBrk="1" latinLnBrk="0" hangingPunct="1"/>
                      <a:r>
                        <a:rPr lang="fr-FR" sz="1000" b="0" kern="1200" dirty="0" smtClean="0">
                          <a:solidFill>
                            <a:schemeClr val="dk1"/>
                          </a:solidFill>
                          <a:latin typeface="+mn-lt"/>
                          <a:ea typeface="+mn-ea"/>
                          <a:cs typeface="+mn-cs"/>
                        </a:rPr>
                        <a:t>noir, bleu, violet, rose, blanc</a:t>
                      </a:r>
                      <a:endParaRPr lang="fr-FR" sz="1000" b="0"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endParaRPr lang="fr-FR" sz="1000" b="0" i="0" u="none" strike="noStrike" dirty="0">
                        <a:solidFill>
                          <a:srgbClr val="000000"/>
                        </a:solidFill>
                        <a:effectLst/>
                        <a:latin typeface="Calibri" panose="020F0502020204030204" pitchFamily="34" charset="0"/>
                      </a:endParaRPr>
                    </a:p>
                  </a:txBody>
                  <a:tcPr marL="108000" marR="9525" marT="9525" marB="0" anchor="ctr">
                    <a:solidFill>
                      <a:schemeClr val="bg1"/>
                    </a:solidFill>
                  </a:tcPr>
                </a:tc>
              </a:tr>
              <a:tr h="1705678">
                <a:tc>
                  <a:txBody>
                    <a:bodyPr/>
                    <a:lstStyle/>
                    <a:p>
                      <a:pPr marL="0" algn="l" defTabSz="914400" rtl="0" eaLnBrk="1" fontAlgn="b" latinLnBrk="0" hangingPunct="1"/>
                      <a:r>
                        <a:rPr lang="fr-FR" sz="1000" b="1" kern="1200" dirty="0" smtClean="0">
                          <a:solidFill>
                            <a:schemeClr val="dk1"/>
                          </a:solidFill>
                          <a:latin typeface="+mn-lt"/>
                          <a:ea typeface="+mn-ea"/>
                          <a:cs typeface="+mn-cs"/>
                        </a:rPr>
                        <a:t>PILES</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marL="0" algn="l" defTabSz="914400" rtl="0" eaLnBrk="1" fontAlgn="b" latinLnBrk="0" hangingPunct="1"/>
                      <a:r>
                        <a:rPr lang="nn-NO" sz="1000" b="0" i="0" u="none" strike="noStrike" kern="1200" dirty="0" smtClean="0">
                          <a:solidFill>
                            <a:srgbClr val="000000"/>
                          </a:solidFill>
                          <a:effectLst/>
                          <a:latin typeface="Calibri" panose="020F0502020204030204" pitchFamily="34" charset="0"/>
                          <a:ea typeface="+mn-ea"/>
                          <a:cs typeface="+mn-cs"/>
                        </a:rPr>
                        <a:t>1 pile AA 1,5 V (lithuim recommandé ou alcaline)</a:t>
                      </a:r>
                      <a:endParaRPr lang="nn-NO" sz="1000" b="0" i="0" u="none" strike="noStrike" kern="1200" dirty="0">
                        <a:solidFill>
                          <a:srgbClr val="000000"/>
                        </a:solidFill>
                        <a:effectLst/>
                        <a:latin typeface="Calibri" panose="020F0502020204030204" pitchFamily="34" charset="0"/>
                        <a:ea typeface="+mn-ea"/>
                        <a:cs typeface="+mn-cs"/>
                      </a:endParaRPr>
                    </a:p>
                  </a:txBody>
                  <a:tcPr marL="108000" marR="9525" marT="9525" marB="0" anchor="ctr">
                    <a:solidFill>
                      <a:schemeClr val="bg1"/>
                    </a:solidFill>
                  </a:tcPr>
                </a:tc>
                <a:tc rowSpan="2">
                  <a:txBody>
                    <a:bodyPr/>
                    <a:lstStyle/>
                    <a:p>
                      <a:pPr marL="0" algn="l" defTabSz="914400" rtl="0" eaLnBrk="1" latinLnBrk="0" hangingPunct="1"/>
                      <a:r>
                        <a:rPr lang="fr-FR" sz="1000" b="1" kern="1200" dirty="0" smtClean="0">
                          <a:solidFill>
                            <a:schemeClr val="dk1"/>
                          </a:solidFill>
                          <a:latin typeface="+mn-lt"/>
                          <a:ea typeface="+mn-ea"/>
                          <a:cs typeface="+mn-cs"/>
                        </a:rPr>
                        <a:t>INFORMATIONS COMPLEMENTAIRES</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r>
                        <a:rPr lang="fr-FR" sz="1000" b="0" i="0" u="none" strike="noStrike" dirty="0" smtClean="0">
                          <a:solidFill>
                            <a:srgbClr val="000000"/>
                          </a:solidFill>
                          <a:effectLst/>
                          <a:latin typeface="Calibri" panose="020F0502020204030204" pitchFamily="34" charset="0"/>
                        </a:rPr>
                        <a:t>Mesure du Glucose en Continu (CGM) avec fonction exclusive </a:t>
                      </a:r>
                      <a:r>
                        <a:rPr lang="fr-FR" sz="1000" b="0" i="0" u="none" strike="noStrike" dirty="0" err="1" smtClean="0">
                          <a:solidFill>
                            <a:srgbClr val="000000"/>
                          </a:solidFill>
                          <a:effectLst/>
                          <a:latin typeface="Calibri" panose="020F0502020204030204" pitchFamily="34" charset="0"/>
                        </a:rPr>
                        <a:t>SmartGuard</a:t>
                      </a:r>
                      <a:r>
                        <a:rPr lang="fr-FR" sz="1000" b="0" i="0" u="none" strike="noStrike" dirty="0" smtClean="0">
                          <a:solidFill>
                            <a:srgbClr val="000000"/>
                          </a:solidFill>
                          <a:effectLst/>
                          <a:latin typeface="Calibri" panose="020F0502020204030204" pitchFamily="34" charset="0"/>
                        </a:rPr>
                        <a:t>(</a:t>
                      </a:r>
                      <a:r>
                        <a:rPr lang="fr-FR" sz="1000" b="0" i="0" u="none" strike="noStrike" dirty="0" err="1" smtClean="0">
                          <a:solidFill>
                            <a:srgbClr val="000000"/>
                          </a:solidFill>
                          <a:effectLst/>
                          <a:latin typeface="Calibri" panose="020F0502020204030204" pitchFamily="34" charset="0"/>
                        </a:rPr>
                        <a:t>tm</a:t>
                      </a:r>
                      <a:r>
                        <a:rPr lang="fr-FR" sz="1000" b="0" i="0" u="none" strike="noStrike" dirty="0" smtClean="0">
                          <a:solidFill>
                            <a:srgbClr val="000000"/>
                          </a:solidFill>
                          <a:effectLst/>
                          <a:latin typeface="Calibri" panose="020F0502020204030204" pitchFamily="34" charset="0"/>
                        </a:rPr>
                        <a:t>) et Arrêt Avant Hypo : arrêt automatique et prédictif de l'injection d'insuline avant la survenue d'une hypoglycémie et reprise automatique lorsque le risque est écarté (avec nouvelle option mode silence).</a:t>
                      </a:r>
                      <a:r>
                        <a:rPr lang="fr-FR" sz="1000" b="0" i="0" u="none" strike="noStrike" baseline="0" dirty="0" smtClean="0">
                          <a:solidFill>
                            <a:srgbClr val="000000"/>
                          </a:solidFill>
                          <a:effectLst/>
                          <a:latin typeface="Calibri" panose="020F0502020204030204" pitchFamily="34" charset="0"/>
                        </a:rPr>
                        <a:t> </a:t>
                      </a:r>
                      <a:r>
                        <a:rPr lang="fr-FR" sz="1000" b="0" i="0" u="none" strike="noStrike" dirty="0" smtClean="0">
                          <a:solidFill>
                            <a:srgbClr val="000000"/>
                          </a:solidFill>
                          <a:effectLst/>
                          <a:latin typeface="Calibri" panose="020F0502020204030204" pitchFamily="34" charset="0"/>
                        </a:rPr>
                        <a:t>Système complet avec le Contour </a:t>
                      </a:r>
                      <a:r>
                        <a:rPr lang="fr-FR" sz="1000" b="0" i="0" u="none" strike="noStrike" dirty="0" err="1" smtClean="0">
                          <a:solidFill>
                            <a:srgbClr val="000000"/>
                          </a:solidFill>
                          <a:effectLst/>
                          <a:latin typeface="Calibri" panose="020F0502020204030204" pitchFamily="34" charset="0"/>
                        </a:rPr>
                        <a:t>Next</a:t>
                      </a:r>
                      <a:r>
                        <a:rPr lang="fr-FR" sz="1000" b="0" i="0" u="none" strike="noStrike" dirty="0" smtClean="0">
                          <a:solidFill>
                            <a:srgbClr val="000000"/>
                          </a:solidFill>
                          <a:effectLst/>
                          <a:latin typeface="Calibri" panose="020F0502020204030204" pitchFamily="34" charset="0"/>
                        </a:rPr>
                        <a:t> Link 2.4 de Bayer : 3 en 1 avec lecteur de glycémie, bolus à distance et clé de téléchargement.</a:t>
                      </a:r>
                      <a:r>
                        <a:rPr lang="fr-FR" sz="1000" b="0" i="0" u="none" strike="noStrike" baseline="0" dirty="0" smtClean="0">
                          <a:solidFill>
                            <a:srgbClr val="000000"/>
                          </a:solidFill>
                          <a:effectLst/>
                          <a:latin typeface="Calibri" panose="020F0502020204030204" pitchFamily="34" charset="0"/>
                        </a:rPr>
                        <a:t> </a:t>
                      </a:r>
                      <a:r>
                        <a:rPr lang="fr-FR" sz="1000" b="0" i="0" u="none" strike="noStrike" dirty="0" smtClean="0">
                          <a:solidFill>
                            <a:srgbClr val="000000"/>
                          </a:solidFill>
                          <a:effectLst/>
                          <a:latin typeface="Calibri" panose="020F0502020204030204" pitchFamily="34" charset="0"/>
                        </a:rPr>
                        <a:t>Gamme d'accessoires complète disponible</a:t>
                      </a:r>
                    </a:p>
                    <a:p>
                      <a:pPr algn="l" fontAlgn="b"/>
                      <a:r>
                        <a:rPr lang="fr-FR" sz="1000" b="0" i="0" u="none" strike="noStrike" dirty="0" smtClean="0">
                          <a:solidFill>
                            <a:srgbClr val="000000"/>
                          </a:solidFill>
                          <a:effectLst/>
                          <a:latin typeface="Calibri" panose="020F0502020204030204" pitchFamily="34" charset="0"/>
                        </a:rPr>
                        <a:t>Garantie 4 ans</a:t>
                      </a:r>
                    </a:p>
                  </a:txBody>
                  <a:tcPr marL="108000" marR="9525" marT="9525" marB="0" anchor="ctr">
                    <a:solidFill>
                      <a:schemeClr val="bg1"/>
                    </a:solidFill>
                  </a:tcPr>
                </a:tc>
              </a:tr>
              <a:tr h="476606">
                <a:tc>
                  <a:txBody>
                    <a:bodyPr/>
                    <a:lstStyle/>
                    <a:p>
                      <a:pPr marL="0" algn="l" defTabSz="914400" rtl="0" eaLnBrk="1" fontAlgn="b" latinLnBrk="0" hangingPunct="1"/>
                      <a:r>
                        <a:rPr lang="fr-FR" sz="1000" b="1" kern="1200" dirty="0" smtClean="0">
                          <a:solidFill>
                            <a:schemeClr val="dk1"/>
                          </a:solidFill>
                          <a:latin typeface="+mn-lt"/>
                          <a:ea typeface="+mn-ea"/>
                          <a:cs typeface="+mn-cs"/>
                        </a:rPr>
                        <a:t>TELECOMMANDE</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r>
                        <a:rPr lang="fr-FR" sz="1000" b="0" i="0" u="none" strike="noStrike" dirty="0" smtClean="0">
                          <a:solidFill>
                            <a:srgbClr val="000000"/>
                          </a:solidFill>
                          <a:effectLst/>
                          <a:latin typeface="Calibri" panose="020F0502020204030204" pitchFamily="34" charset="0"/>
                        </a:rPr>
                        <a:t>Oui - Contour </a:t>
                      </a:r>
                      <a:r>
                        <a:rPr lang="fr-FR" sz="1000" b="0" i="0" u="none" strike="noStrike" dirty="0" err="1" smtClean="0">
                          <a:solidFill>
                            <a:srgbClr val="000000"/>
                          </a:solidFill>
                          <a:effectLst/>
                          <a:latin typeface="Calibri" panose="020F0502020204030204" pitchFamily="34" charset="0"/>
                        </a:rPr>
                        <a:t>Next</a:t>
                      </a:r>
                      <a:r>
                        <a:rPr lang="fr-FR" sz="1000" b="0" i="0" u="none" strike="noStrike" dirty="0" smtClean="0">
                          <a:solidFill>
                            <a:srgbClr val="000000"/>
                          </a:solidFill>
                          <a:effectLst/>
                          <a:latin typeface="Calibri" panose="020F0502020204030204" pitchFamily="34" charset="0"/>
                        </a:rPr>
                        <a:t> Link 2.4 (3 en 1 : glycémie à distance, bolus à distance et clé de téléchargement </a:t>
                      </a:r>
                      <a:r>
                        <a:rPr lang="fr-FR" sz="1000" b="0" i="0" u="none" strike="noStrike" dirty="0" err="1" smtClean="0">
                          <a:solidFill>
                            <a:srgbClr val="000000"/>
                          </a:solidFill>
                          <a:effectLst/>
                          <a:latin typeface="Calibri" panose="020F0502020204030204" pitchFamily="34" charset="0"/>
                        </a:rPr>
                        <a:t>Carelink</a:t>
                      </a:r>
                      <a:r>
                        <a:rPr lang="fr-FR" sz="1000" b="0" i="0" u="none" strike="noStrike" dirty="0" smtClean="0">
                          <a:solidFill>
                            <a:srgbClr val="000000"/>
                          </a:solidFill>
                          <a:effectLst/>
                          <a:latin typeface="Calibri" panose="020F0502020204030204" pitchFamily="34" charset="0"/>
                        </a:rPr>
                        <a:t>)</a:t>
                      </a:r>
                    </a:p>
                    <a:p>
                      <a:pPr algn="l" fontAlgn="b"/>
                      <a:endParaRPr lang="fr-FR" sz="1000" b="0" i="0" u="none" strike="noStrike" dirty="0" smtClean="0">
                        <a:solidFill>
                          <a:srgbClr val="000000"/>
                        </a:solidFill>
                        <a:effectLst/>
                        <a:latin typeface="Calibri" panose="020F0502020204030204" pitchFamily="34" charset="0"/>
                      </a:endParaRPr>
                    </a:p>
                  </a:txBody>
                  <a:tcPr marL="108000" marR="9525" marT="9525" marB="0" anchor="b">
                    <a:solidFill>
                      <a:schemeClr val="bg1"/>
                    </a:solidFill>
                  </a:tcPr>
                </a:tc>
                <a:tc vMerge="1">
                  <a:txBody>
                    <a:bodyPr/>
                    <a:lstStyle/>
                    <a:p>
                      <a:endParaRPr lang="fr-FR" sz="1000" dirty="0"/>
                    </a:p>
                  </a:txBody>
                  <a:tcPr>
                    <a:solidFill>
                      <a:schemeClr val="bg1">
                        <a:lumMod val="85000"/>
                      </a:schemeClr>
                    </a:solidFill>
                  </a:tcPr>
                </a:tc>
                <a:tc>
                  <a:txBody>
                    <a:bodyPr/>
                    <a:lstStyle/>
                    <a:p>
                      <a:endParaRPr lang="fr-FR" sz="800" dirty="0" smtClean="0"/>
                    </a:p>
                  </a:txBody>
                  <a:tcPr>
                    <a:solidFill>
                      <a:schemeClr val="bg1"/>
                    </a:solidFill>
                  </a:tcPr>
                </a:tc>
              </a:tr>
            </a:tbl>
          </a:graphicData>
        </a:graphic>
      </p:graphicFrame>
      <p:pic>
        <p:nvPicPr>
          <p:cNvPr id="8" name="Imag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60232" y="112740"/>
            <a:ext cx="1269065" cy="1304898"/>
          </a:xfrm>
          <a:prstGeom prst="rect">
            <a:avLst/>
          </a:prstGeom>
        </p:spPr>
      </p:pic>
      <p:pic>
        <p:nvPicPr>
          <p:cNvPr id="9" name="Imag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00392" y="6165304"/>
            <a:ext cx="936104" cy="595965"/>
          </a:xfrm>
          <a:prstGeom prst="rect">
            <a:avLst/>
          </a:prstGeom>
        </p:spPr>
      </p:pic>
    </p:spTree>
    <p:extLst>
      <p:ext uri="{BB962C8B-B14F-4D97-AF65-F5344CB8AC3E}">
        <p14:creationId xmlns:p14="http://schemas.microsoft.com/office/powerpoint/2010/main" val="27118686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p:cNvSpPr txBox="1"/>
          <p:nvPr/>
        </p:nvSpPr>
        <p:spPr>
          <a:xfrm>
            <a:off x="8532440" y="44624"/>
            <a:ext cx="504056" cy="369332"/>
          </a:xfrm>
          <a:prstGeom prst="rect">
            <a:avLst/>
          </a:prstGeom>
          <a:noFill/>
        </p:spPr>
        <p:txBody>
          <a:bodyPr wrap="square" rtlCol="0">
            <a:spAutoFit/>
          </a:bodyPr>
          <a:lstStyle/>
          <a:p>
            <a:pPr algn="ctr"/>
            <a:r>
              <a:rPr lang="fr-FR" dirty="0" smtClean="0">
                <a:solidFill>
                  <a:schemeClr val="bg1"/>
                </a:solidFill>
              </a:rPr>
              <a:t>5</a:t>
            </a:r>
            <a:endParaRPr lang="fr-FR" dirty="0">
              <a:solidFill>
                <a:schemeClr val="bg1"/>
              </a:solidFill>
            </a:endParaRPr>
          </a:p>
        </p:txBody>
      </p:sp>
      <p:sp>
        <p:nvSpPr>
          <p:cNvPr id="2" name="Rectangle 1"/>
          <p:cNvSpPr/>
          <p:nvPr/>
        </p:nvSpPr>
        <p:spPr>
          <a:xfrm>
            <a:off x="7241938" y="6610436"/>
            <a:ext cx="998992" cy="215444"/>
          </a:xfrm>
          <a:prstGeom prst="rect">
            <a:avLst/>
          </a:prstGeom>
        </p:spPr>
        <p:txBody>
          <a:bodyPr wrap="none">
            <a:spAutoFit/>
          </a:bodyPr>
          <a:lstStyle/>
          <a:p>
            <a:pPr algn="ctr"/>
            <a:r>
              <a:rPr lang="fr-FR" sz="800" dirty="0" smtClean="0"/>
              <a:t>*Non Communiqué</a:t>
            </a:r>
            <a:endParaRPr lang="fr-FR" sz="800" dirty="0"/>
          </a:p>
        </p:txBody>
      </p:sp>
      <p:pic>
        <p:nvPicPr>
          <p:cNvPr id="9" name="Imag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41975" y="6262035"/>
            <a:ext cx="936104" cy="595965"/>
          </a:xfrm>
          <a:prstGeom prst="rect">
            <a:avLst/>
          </a:prstGeom>
        </p:spPr>
      </p:pic>
      <p:graphicFrame>
        <p:nvGraphicFramePr>
          <p:cNvPr id="11" name="Espace réservé du contenu 10"/>
          <p:cNvGraphicFramePr>
            <a:graphicFrameLocks noGrp="1"/>
          </p:cNvGraphicFramePr>
          <p:nvPr>
            <p:ph idx="1"/>
            <p:extLst>
              <p:ext uri="{D42A27DB-BD31-4B8C-83A1-F6EECF244321}">
                <p14:modId xmlns:p14="http://schemas.microsoft.com/office/powerpoint/2010/main" val="1441136666"/>
              </p:ext>
            </p:extLst>
          </p:nvPr>
        </p:nvGraphicFramePr>
        <p:xfrm>
          <a:off x="35496" y="12504"/>
          <a:ext cx="9108503" cy="6813374"/>
        </p:xfrm>
        <a:graphic>
          <a:graphicData uri="http://schemas.openxmlformats.org/drawingml/2006/table">
            <a:tbl>
              <a:tblPr firstRow="1" bandRow="1">
                <a:tableStyleId>{5C22544A-7EE6-4342-B048-85BDC9FD1C3A}</a:tableStyleId>
              </a:tblPr>
              <a:tblGrid>
                <a:gridCol w="1215683"/>
                <a:gridCol w="3335792"/>
                <a:gridCol w="1437344"/>
                <a:gridCol w="3119684"/>
              </a:tblGrid>
              <a:tr h="735377">
                <a:tc gridSpan="4">
                  <a:txBody>
                    <a:bodyPr/>
                    <a:lstStyle/>
                    <a:p>
                      <a:pPr marL="0" marR="0" lvl="5" indent="0" algn="ctr" defTabSz="914400" rtl="0" eaLnBrk="1" fontAlgn="auto" latinLnBrk="0" hangingPunct="1">
                        <a:lnSpc>
                          <a:spcPct val="100000"/>
                        </a:lnSpc>
                        <a:spcBef>
                          <a:spcPts val="0"/>
                        </a:spcBef>
                        <a:spcAft>
                          <a:spcPts val="0"/>
                        </a:spcAft>
                        <a:buClrTx/>
                        <a:buSzTx/>
                        <a:buFontTx/>
                        <a:buNone/>
                        <a:tabLst/>
                        <a:defRPr/>
                      </a:pPr>
                      <a:r>
                        <a:rPr lang="fr-FR" sz="1600" b="1" u="sng" dirty="0" smtClean="0">
                          <a:solidFill>
                            <a:srgbClr val="C00000"/>
                          </a:solidFill>
                        </a:rPr>
                        <a:t>ACCU-CHEK SPIRIT COMBO</a:t>
                      </a:r>
                      <a:r>
                        <a:rPr lang="fr-FR" sz="1600" b="1" u="sng" strike="noStrike" dirty="0" smtClean="0">
                          <a:solidFill>
                            <a:srgbClr val="C00000"/>
                          </a:solidFill>
                          <a:effectLst/>
                          <a:latin typeface="+mn-lt"/>
                        </a:rPr>
                        <a:t>®</a:t>
                      </a:r>
                      <a:r>
                        <a:rPr lang="fr-FR" sz="1800" b="1" u="none" strike="noStrike" baseline="0" dirty="0" smtClean="0">
                          <a:solidFill>
                            <a:schemeClr val="tx1"/>
                          </a:solidFill>
                          <a:effectLst/>
                          <a:latin typeface="+mn-lt"/>
                        </a:rPr>
                        <a:t> </a:t>
                      </a:r>
                    </a:p>
                    <a:p>
                      <a:pPr marL="0" marR="0" lvl="5" indent="0" algn="ctr" defTabSz="914400" rtl="0" eaLnBrk="1" fontAlgn="auto" latinLnBrk="0" hangingPunct="1">
                        <a:lnSpc>
                          <a:spcPct val="100000"/>
                        </a:lnSpc>
                        <a:spcBef>
                          <a:spcPts val="0"/>
                        </a:spcBef>
                        <a:spcAft>
                          <a:spcPts val="0"/>
                        </a:spcAft>
                        <a:buClrTx/>
                        <a:buSzTx/>
                        <a:buFontTx/>
                        <a:buNone/>
                        <a:tabLst/>
                        <a:defRPr/>
                      </a:pPr>
                      <a:r>
                        <a:rPr lang="fr-FR" sz="1200" b="0" u="none" dirty="0" smtClean="0">
                          <a:solidFill>
                            <a:srgbClr val="C00000"/>
                          </a:solidFill>
                        </a:rPr>
                        <a:t>Source:</a:t>
                      </a:r>
                      <a:r>
                        <a:rPr lang="fr-FR" sz="1200" b="0" u="none" baseline="0" dirty="0" smtClean="0">
                          <a:solidFill>
                            <a:srgbClr val="C00000"/>
                          </a:solidFill>
                        </a:rPr>
                        <a:t> </a:t>
                      </a:r>
                      <a:r>
                        <a:rPr lang="fr-FR" sz="1200" b="0" u="none" baseline="0" dirty="0" smtClean="0">
                          <a:solidFill>
                            <a:srgbClr val="C00000"/>
                          </a:solidFill>
                          <a:hlinkClick r:id="rId4"/>
                        </a:rPr>
                        <a:t>www.accu-chek.fr</a:t>
                      </a:r>
                      <a:endParaRPr lang="fr-FR" sz="1200" b="0" u="none" baseline="0" dirty="0" smtClean="0">
                        <a:solidFill>
                          <a:srgbClr val="C00000"/>
                        </a:solidFill>
                      </a:endParaRPr>
                    </a:p>
                    <a:p>
                      <a:pPr marL="0" marR="0" lvl="5" indent="0" algn="ctr" defTabSz="914400" rtl="0" eaLnBrk="1" fontAlgn="auto" latinLnBrk="0" hangingPunct="1">
                        <a:lnSpc>
                          <a:spcPct val="100000"/>
                        </a:lnSpc>
                        <a:spcBef>
                          <a:spcPts val="0"/>
                        </a:spcBef>
                        <a:spcAft>
                          <a:spcPts val="0"/>
                        </a:spcAft>
                        <a:buClrTx/>
                        <a:buSzTx/>
                        <a:buFontTx/>
                        <a:buNone/>
                        <a:tabLst/>
                        <a:defRPr/>
                      </a:pPr>
                      <a:endParaRPr lang="fr-FR" sz="1200" b="0" u="none" baseline="0" dirty="0" smtClean="0">
                        <a:solidFill>
                          <a:srgbClr val="C00000"/>
                        </a:solidFill>
                      </a:endParaRPr>
                    </a:p>
                  </a:txBody>
                  <a:tcPr>
                    <a:solidFill>
                      <a:schemeClr val="bg1"/>
                    </a:solidFill>
                  </a:tcPr>
                </a:tc>
                <a:tc hMerge="1">
                  <a:txBody>
                    <a:bodyPr/>
                    <a:lstStyle/>
                    <a:p>
                      <a:endParaRPr lang="fr-FR" dirty="0">
                        <a:solidFill>
                          <a:srgbClr val="C00000"/>
                        </a:solidFill>
                      </a:endParaRPr>
                    </a:p>
                  </a:txBody>
                  <a:tcPr>
                    <a:solidFill>
                      <a:srgbClr val="B80F1C"/>
                    </a:solidFill>
                  </a:tcPr>
                </a:tc>
                <a:tc hMerge="1">
                  <a:txBody>
                    <a:bodyPr/>
                    <a:lstStyle/>
                    <a:p>
                      <a:endParaRPr lang="fr-FR" dirty="0">
                        <a:solidFill>
                          <a:srgbClr val="C00000"/>
                        </a:solidFill>
                      </a:endParaRPr>
                    </a:p>
                  </a:txBody>
                  <a:tcPr>
                    <a:solidFill>
                      <a:srgbClr val="B80F1C"/>
                    </a:solidFill>
                  </a:tcPr>
                </a:tc>
                <a:tc hMerge="1">
                  <a:txBody>
                    <a:bodyPr/>
                    <a:lstStyle/>
                    <a:p>
                      <a:endParaRPr lang="fr-FR" dirty="0">
                        <a:solidFill>
                          <a:srgbClr val="C00000"/>
                        </a:solidFill>
                      </a:endParaRPr>
                    </a:p>
                  </a:txBody>
                  <a:tcPr>
                    <a:solidFill>
                      <a:srgbClr val="B80F1C"/>
                    </a:solidFill>
                  </a:tcPr>
                </a:tc>
              </a:tr>
              <a:tr h="398329">
                <a:tc>
                  <a:txBody>
                    <a:bodyPr/>
                    <a:lstStyle/>
                    <a:p>
                      <a:pPr marL="0" lvl="1" algn="l" defTabSz="914400" rtl="0" eaLnBrk="1" fontAlgn="ctr" latinLnBrk="0" hangingPunct="1"/>
                      <a:r>
                        <a:rPr lang="fr-FR" sz="1000" b="1" kern="1200" dirty="0" smtClean="0">
                          <a:solidFill>
                            <a:schemeClr val="dk1"/>
                          </a:solidFill>
                          <a:latin typeface="+mn-lt"/>
                          <a:ea typeface="+mn-ea"/>
                          <a:cs typeface="+mn-cs"/>
                        </a:rPr>
                        <a:t>TAILLE ET POIDS</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r>
                        <a:rPr lang="fr-FR" sz="1000" b="0" i="0" u="none" strike="noStrike" dirty="0" smtClean="0">
                          <a:solidFill>
                            <a:srgbClr val="000000"/>
                          </a:solidFill>
                          <a:effectLst/>
                          <a:latin typeface="Calibri" panose="020F0502020204030204" pitchFamily="34" charset="0"/>
                        </a:rPr>
                        <a:t>   82.5 </a:t>
                      </a:r>
                      <a:r>
                        <a:rPr lang="fr-FR" sz="1000" b="0" i="0" u="none" strike="noStrike" dirty="0">
                          <a:solidFill>
                            <a:srgbClr val="000000"/>
                          </a:solidFill>
                          <a:effectLst/>
                          <a:latin typeface="Calibri" panose="020F0502020204030204" pitchFamily="34" charset="0"/>
                        </a:rPr>
                        <a:t>x 56 x 21 mm 80 g vide / 110 g prêt à fonctionner</a:t>
                      </a:r>
                    </a:p>
                  </a:txBody>
                  <a:tcPr marL="9525" marR="9525" marT="9525" marB="0" anchor="ctr">
                    <a:solidFill>
                      <a:schemeClr val="bg1"/>
                    </a:solidFill>
                  </a:tcPr>
                </a:tc>
                <a:tc>
                  <a:txBody>
                    <a:bodyPr/>
                    <a:lstStyle/>
                    <a:p>
                      <a:pPr marL="0" marR="0" lvl="1" indent="0" algn="l" defTabSz="914400" rtl="0" eaLnBrk="1" fontAlgn="ctr" latinLnBrk="0" hangingPunct="1">
                        <a:lnSpc>
                          <a:spcPct val="100000"/>
                        </a:lnSpc>
                        <a:spcBef>
                          <a:spcPts val="0"/>
                        </a:spcBef>
                        <a:spcAft>
                          <a:spcPts val="0"/>
                        </a:spcAft>
                        <a:buClrTx/>
                        <a:buSzTx/>
                        <a:buFontTx/>
                        <a:buNone/>
                        <a:tabLst/>
                        <a:defRPr/>
                      </a:pPr>
                      <a:r>
                        <a:rPr lang="fr-FR" sz="1000" b="1" kern="1200" dirty="0" smtClean="0">
                          <a:solidFill>
                            <a:schemeClr val="dk1"/>
                          </a:solidFill>
                          <a:latin typeface="+mn-lt"/>
                          <a:ea typeface="+mn-ea"/>
                          <a:cs typeface="+mn-cs"/>
                        </a:rPr>
                        <a:t>ETANCHEITE</a:t>
                      </a:r>
                    </a:p>
                    <a:p>
                      <a:endParaRPr lang="fr-FR" sz="1000" dirty="0"/>
                    </a:p>
                  </a:txBody>
                  <a:tcPr anchor="ctr">
                    <a:solidFill>
                      <a:schemeClr val="bg1">
                        <a:lumMod val="85000"/>
                      </a:schemeClr>
                    </a:solidFill>
                  </a:tcPr>
                </a:tc>
                <a:tc>
                  <a:txBody>
                    <a:bodyPr/>
                    <a:lstStyle/>
                    <a:p>
                      <a:pPr algn="l" fontAlgn="b"/>
                      <a:r>
                        <a:rPr lang="fr-FR" sz="1100" b="0" i="0" u="none" strike="noStrike" dirty="0">
                          <a:solidFill>
                            <a:srgbClr val="000000"/>
                          </a:solidFill>
                          <a:effectLst/>
                          <a:latin typeface="Calibri" panose="020F0502020204030204" pitchFamily="34" charset="0"/>
                        </a:rPr>
                        <a:t>Étanchéité selon la norme IPX </a:t>
                      </a:r>
                      <a:r>
                        <a:rPr lang="fr-FR" sz="1100" b="0" i="0" u="none" strike="noStrike" dirty="0" smtClean="0">
                          <a:solidFill>
                            <a:srgbClr val="000000"/>
                          </a:solidFill>
                          <a:effectLst/>
                          <a:latin typeface="Calibri" panose="020F0502020204030204" pitchFamily="34" charset="0"/>
                        </a:rPr>
                        <a:t>8 (60 mn à 2,5 m)</a:t>
                      </a:r>
                      <a:endParaRPr lang="fr-FR" sz="1100" b="0" i="0" u="none" strike="noStrike" dirty="0">
                        <a:solidFill>
                          <a:srgbClr val="000000"/>
                        </a:solidFill>
                        <a:effectLst/>
                        <a:latin typeface="Calibri" panose="020F0502020204030204" pitchFamily="34" charset="0"/>
                      </a:endParaRPr>
                    </a:p>
                  </a:txBody>
                  <a:tcPr marL="9525" marR="9525" marT="9525" marB="0" anchor="ctr">
                    <a:solidFill>
                      <a:schemeClr val="bg1"/>
                    </a:solidFill>
                  </a:tcPr>
                </a:tc>
              </a:tr>
              <a:tr h="398329">
                <a:tc>
                  <a:txBody>
                    <a:bodyPr/>
                    <a:lstStyle/>
                    <a:p>
                      <a:pPr marL="0" lvl="1" algn="l" defTabSz="914400" rtl="0" eaLnBrk="1" fontAlgn="ctr" latinLnBrk="0" hangingPunct="1"/>
                      <a:r>
                        <a:rPr lang="fr-FR" sz="1000" b="1" kern="1200" dirty="0" smtClean="0">
                          <a:solidFill>
                            <a:schemeClr val="dk1"/>
                          </a:solidFill>
                          <a:latin typeface="+mn-lt"/>
                          <a:ea typeface="+mn-ea"/>
                          <a:cs typeface="+mn-cs"/>
                        </a:rPr>
                        <a:t>ECRAN</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r>
                        <a:rPr lang="fr-FR" sz="1000" b="0" i="0" u="none" strike="noStrike" dirty="0" smtClean="0">
                          <a:solidFill>
                            <a:srgbClr val="000000"/>
                          </a:solidFill>
                          <a:effectLst/>
                          <a:latin typeface="Calibri" panose="020F0502020204030204" pitchFamily="34" charset="0"/>
                        </a:rPr>
                        <a:t>Écran réversible (180°)</a:t>
                      </a:r>
                      <a:r>
                        <a:rPr lang="fr-FR" sz="1000" b="0" i="0" u="none" strike="noStrike" baseline="0" dirty="0" smtClean="0">
                          <a:solidFill>
                            <a:srgbClr val="000000"/>
                          </a:solidFill>
                          <a:effectLst/>
                          <a:latin typeface="Calibri" panose="020F0502020204030204" pitchFamily="34" charset="0"/>
                        </a:rPr>
                        <a:t> et rétroéclairé avec messages en clair</a:t>
                      </a:r>
                      <a:endParaRPr lang="fr-FR" sz="1000" b="0" i="0" u="none" strike="noStrike" dirty="0">
                        <a:solidFill>
                          <a:srgbClr val="000000"/>
                        </a:solidFill>
                        <a:effectLst/>
                        <a:latin typeface="Calibri" panose="020F0502020204030204" pitchFamily="34" charset="0"/>
                      </a:endParaRPr>
                    </a:p>
                  </a:txBody>
                  <a:tcPr marL="108000" marR="9525" marT="9525" marB="0" anchor="ctr">
                    <a:solidFill>
                      <a:schemeClr val="bg1"/>
                    </a:solidFill>
                  </a:tcPr>
                </a:tc>
                <a:tc>
                  <a:txBody>
                    <a:bodyPr/>
                    <a:lstStyle/>
                    <a:p>
                      <a:pPr marL="0" lvl="1" algn="l" defTabSz="914400" rtl="0" eaLnBrk="1" fontAlgn="ctr" latinLnBrk="0" hangingPunct="1"/>
                      <a:r>
                        <a:rPr lang="fr-FR" sz="1000" b="1" kern="1200" dirty="0" smtClean="0">
                          <a:solidFill>
                            <a:schemeClr val="dk1"/>
                          </a:solidFill>
                          <a:latin typeface="+mn-lt"/>
                          <a:ea typeface="+mn-ea"/>
                          <a:cs typeface="+mn-cs"/>
                        </a:rPr>
                        <a:t>TEMPERATURES EXTREMES</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r>
                        <a:rPr lang="fr-FR" sz="1000" b="0" i="0" u="none" strike="noStrike" dirty="0" smtClean="0">
                          <a:solidFill>
                            <a:srgbClr val="000000"/>
                          </a:solidFill>
                          <a:effectLst/>
                          <a:latin typeface="Calibri" panose="020F0502020204030204" pitchFamily="34" charset="0"/>
                        </a:rPr>
                        <a:t>Non communiquées</a:t>
                      </a:r>
                      <a:endParaRPr lang="fr-FR" sz="1000" b="0" i="0" u="none" strike="noStrike" dirty="0">
                        <a:solidFill>
                          <a:srgbClr val="000000"/>
                        </a:solidFill>
                        <a:effectLst/>
                        <a:latin typeface="Calibri" panose="020F0502020204030204" pitchFamily="34" charset="0"/>
                      </a:endParaRPr>
                    </a:p>
                  </a:txBody>
                  <a:tcPr marL="108000" marR="9525" marT="9525" marB="0" anchor="ctr">
                    <a:solidFill>
                      <a:schemeClr val="bg1"/>
                    </a:solidFill>
                  </a:tcPr>
                </a:tc>
              </a:tr>
              <a:tr h="551533">
                <a:tc>
                  <a:txBody>
                    <a:bodyPr/>
                    <a:lstStyle/>
                    <a:p>
                      <a:pPr marL="0" algn="l" defTabSz="914400" rtl="0" eaLnBrk="1" fontAlgn="b" latinLnBrk="0" hangingPunct="1"/>
                      <a:r>
                        <a:rPr lang="fr-FR" sz="1000" b="1" kern="1200" dirty="0" smtClean="0">
                          <a:solidFill>
                            <a:schemeClr val="dk1"/>
                          </a:solidFill>
                          <a:latin typeface="+mn-lt"/>
                          <a:ea typeface="+mn-ea"/>
                          <a:cs typeface="+mn-cs"/>
                        </a:rPr>
                        <a:t>CONTENANCE DU RESERVOIR</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r>
                        <a:rPr lang="fr-FR" sz="1000" b="0" i="0" u="none" strike="noStrike" dirty="0" smtClean="0">
                          <a:solidFill>
                            <a:srgbClr val="000000"/>
                          </a:solidFill>
                          <a:effectLst/>
                          <a:latin typeface="Calibri" panose="020F0502020204030204" pitchFamily="34" charset="0"/>
                        </a:rPr>
                        <a:t>   </a:t>
                      </a:r>
                      <a:r>
                        <a:rPr lang="fr-FR" sz="1000" b="0" i="0" u="none" strike="noStrike" baseline="0" dirty="0" smtClean="0">
                          <a:solidFill>
                            <a:srgbClr val="000000"/>
                          </a:solidFill>
                          <a:effectLst/>
                          <a:latin typeface="Calibri" panose="020F0502020204030204" pitchFamily="34" charset="0"/>
                        </a:rPr>
                        <a:t> Grand r</a:t>
                      </a:r>
                      <a:r>
                        <a:rPr lang="fr-FR" sz="1000" b="0" i="0" u="none" strike="noStrike" dirty="0" smtClean="0">
                          <a:solidFill>
                            <a:srgbClr val="000000"/>
                          </a:solidFill>
                          <a:effectLst/>
                          <a:latin typeface="Calibri" panose="020F0502020204030204" pitchFamily="34" charset="0"/>
                        </a:rPr>
                        <a:t>éservoir visible</a:t>
                      </a:r>
                      <a:r>
                        <a:rPr lang="fr-FR" sz="1000" b="0" i="0" u="none" strike="noStrike" baseline="0" dirty="0" smtClean="0">
                          <a:solidFill>
                            <a:srgbClr val="000000"/>
                          </a:solidFill>
                          <a:effectLst/>
                          <a:latin typeface="Calibri" panose="020F0502020204030204" pitchFamily="34" charset="0"/>
                        </a:rPr>
                        <a:t> </a:t>
                      </a:r>
                      <a:r>
                        <a:rPr lang="fr-FR" sz="1000" b="0" i="0" u="none" strike="noStrike" dirty="0" smtClean="0">
                          <a:solidFill>
                            <a:srgbClr val="000000"/>
                          </a:solidFill>
                          <a:effectLst/>
                          <a:latin typeface="Calibri" panose="020F0502020204030204" pitchFamily="34" charset="0"/>
                        </a:rPr>
                        <a:t>de </a:t>
                      </a:r>
                      <a:r>
                        <a:rPr lang="fr-FR" sz="1000" b="0" i="0" u="none" strike="noStrike" dirty="0">
                          <a:solidFill>
                            <a:srgbClr val="000000"/>
                          </a:solidFill>
                          <a:effectLst/>
                          <a:latin typeface="Calibri" panose="020F0502020204030204" pitchFamily="34" charset="0"/>
                        </a:rPr>
                        <a:t>3.15 ml</a:t>
                      </a:r>
                    </a:p>
                  </a:txBody>
                  <a:tcPr marL="9525" marR="9525" marT="9525" marB="0" anchor="ctr">
                    <a:solidFill>
                      <a:schemeClr val="bg1"/>
                    </a:solidFill>
                  </a:tcPr>
                </a:tc>
                <a:tc>
                  <a:txBody>
                    <a:bodyPr/>
                    <a:lstStyle/>
                    <a:p>
                      <a:pPr marL="0" lvl="1" algn="l" defTabSz="914400" rtl="0" eaLnBrk="1" fontAlgn="ctr" latinLnBrk="0" hangingPunct="1"/>
                      <a:r>
                        <a:rPr lang="fr-FR" sz="1000" b="1" kern="1200" dirty="0" smtClean="0">
                          <a:solidFill>
                            <a:schemeClr val="dk1"/>
                          </a:solidFill>
                          <a:latin typeface="+mn-lt"/>
                          <a:ea typeface="+mn-ea"/>
                          <a:cs typeface="+mn-cs"/>
                        </a:rPr>
                        <a:t>ALARME VISUELLE ET SONORE ET VIBRATOIRE</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r>
                        <a:rPr lang="fr-FR" sz="1000" b="0" i="0" u="none" strike="noStrike" dirty="0" smtClean="0">
                          <a:solidFill>
                            <a:srgbClr val="000000"/>
                          </a:solidFill>
                          <a:effectLst/>
                          <a:latin typeface="Calibri" panose="020F0502020204030204" pitchFamily="34" charset="0"/>
                        </a:rPr>
                        <a:t>Message d’alarme affiché en clair</a:t>
                      </a:r>
                    </a:p>
                    <a:p>
                      <a:pPr algn="l" fontAlgn="b"/>
                      <a:r>
                        <a:rPr lang="fr-FR" sz="1000" b="0" i="0" u="none" strike="noStrike" dirty="0" smtClean="0">
                          <a:solidFill>
                            <a:srgbClr val="000000"/>
                          </a:solidFill>
                          <a:effectLst/>
                          <a:latin typeface="Calibri" panose="020F0502020204030204" pitchFamily="34" charset="0"/>
                        </a:rPr>
                        <a:t>Avertissements</a:t>
                      </a:r>
                      <a:r>
                        <a:rPr lang="fr-FR" sz="1000" b="0" i="0" u="none" strike="noStrike" baseline="0" dirty="0" smtClean="0">
                          <a:solidFill>
                            <a:srgbClr val="000000"/>
                          </a:solidFill>
                          <a:effectLst/>
                          <a:latin typeface="Calibri" panose="020F0502020204030204" pitchFamily="34" charset="0"/>
                        </a:rPr>
                        <a:t> visuels, sonores et vibreurs</a:t>
                      </a:r>
                      <a:endParaRPr lang="fr-FR" sz="1000" b="0" i="0" u="none" strike="noStrike" dirty="0">
                        <a:solidFill>
                          <a:srgbClr val="000000"/>
                        </a:solidFill>
                        <a:effectLst/>
                        <a:latin typeface="Calibri" panose="020F0502020204030204" pitchFamily="34" charset="0"/>
                      </a:endParaRPr>
                    </a:p>
                  </a:txBody>
                  <a:tcPr marL="108000" marR="9525" marT="9525" marB="0" anchor="ctr">
                    <a:solidFill>
                      <a:schemeClr val="bg1"/>
                    </a:solidFill>
                  </a:tcPr>
                </a:tc>
              </a:tr>
              <a:tr h="714831">
                <a:tc>
                  <a:txBody>
                    <a:bodyPr/>
                    <a:lstStyle/>
                    <a:p>
                      <a:pPr marL="0" algn="l" defTabSz="914400" rtl="0" eaLnBrk="1" fontAlgn="b" latinLnBrk="0" hangingPunct="1"/>
                      <a:r>
                        <a:rPr lang="fr-FR" sz="1000" b="1" kern="1200" dirty="0" smtClean="0">
                          <a:solidFill>
                            <a:schemeClr val="dk1"/>
                          </a:solidFill>
                          <a:latin typeface="+mn-lt"/>
                          <a:ea typeface="+mn-ea"/>
                          <a:cs typeface="+mn-cs"/>
                        </a:rPr>
                        <a:t>CATHETERS UTILISABLES</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marL="0" algn="l" defTabSz="914400" rtl="0" eaLnBrk="1" fontAlgn="b" latinLnBrk="0" hangingPunct="1"/>
                      <a:r>
                        <a:rPr lang="fr-FR" sz="1000" b="0" i="0" u="none" strike="noStrike" kern="1200" dirty="0" smtClean="0">
                          <a:solidFill>
                            <a:srgbClr val="000000"/>
                          </a:solidFill>
                          <a:effectLst/>
                          <a:latin typeface="Calibri" panose="020F0502020204030204" pitchFamily="34" charset="0"/>
                          <a:ea typeface="+mn-ea"/>
                          <a:cs typeface="+mn-cs"/>
                        </a:rPr>
                        <a:t>    Cathéters </a:t>
                      </a:r>
                      <a:r>
                        <a:rPr lang="fr-FR" sz="1000" b="0" i="0" u="none" strike="noStrike" kern="1200" dirty="0">
                          <a:solidFill>
                            <a:srgbClr val="000000"/>
                          </a:solidFill>
                          <a:effectLst/>
                          <a:latin typeface="Calibri" panose="020F0502020204030204" pitchFamily="34" charset="0"/>
                          <a:ea typeface="+mn-ea"/>
                          <a:cs typeface="+mn-cs"/>
                        </a:rPr>
                        <a:t>Accu-</a:t>
                      </a:r>
                      <a:r>
                        <a:rPr lang="fr-FR" sz="1000" b="0" i="0" u="none" strike="noStrike" kern="1200" dirty="0" err="1">
                          <a:solidFill>
                            <a:srgbClr val="000000"/>
                          </a:solidFill>
                          <a:effectLst/>
                          <a:latin typeface="Calibri" panose="020F0502020204030204" pitchFamily="34" charset="0"/>
                          <a:ea typeface="+mn-ea"/>
                          <a:cs typeface="+mn-cs"/>
                        </a:rPr>
                        <a:t>Chek</a:t>
                      </a:r>
                      <a:r>
                        <a:rPr lang="fr-FR" sz="1000" b="0" i="0" u="none" strike="noStrike" kern="1200" dirty="0">
                          <a:solidFill>
                            <a:srgbClr val="000000"/>
                          </a:solidFill>
                          <a:effectLst/>
                          <a:latin typeface="Calibri" panose="020F0502020204030204" pitchFamily="34" charset="0"/>
                          <a:ea typeface="+mn-ea"/>
                          <a:cs typeface="+mn-cs"/>
                        </a:rPr>
                        <a:t> (plusieurs tailles de canule sont </a:t>
                      </a:r>
                      <a:r>
                        <a:rPr lang="fr-FR" sz="1000" b="0" i="0" u="none" strike="noStrike" kern="1200" dirty="0" smtClean="0">
                          <a:solidFill>
                            <a:srgbClr val="000000"/>
                          </a:solidFill>
                          <a:effectLst/>
                          <a:latin typeface="Calibri" panose="020F0502020204030204" pitchFamily="34" charset="0"/>
                          <a:ea typeface="+mn-ea"/>
                          <a:cs typeface="+mn-cs"/>
                        </a:rPr>
                        <a:t>    disponibles</a:t>
                      </a:r>
                      <a:r>
                        <a:rPr lang="fr-FR" sz="1000" b="0" i="0" u="none" strike="noStrike" kern="1200" dirty="0">
                          <a:solidFill>
                            <a:srgbClr val="000000"/>
                          </a:solidFill>
                          <a:effectLst/>
                          <a:latin typeface="Calibri" panose="020F0502020204030204" pitchFamily="34" charset="0"/>
                          <a:ea typeface="+mn-ea"/>
                          <a:cs typeface="+mn-cs"/>
                        </a:rPr>
                        <a:t>)</a:t>
                      </a:r>
                    </a:p>
                  </a:txBody>
                  <a:tcPr marL="9525" marR="9525" marT="9525" marB="0" anchor="ctr">
                    <a:solidFill>
                      <a:schemeClr val="bg1"/>
                    </a:solidFill>
                  </a:tcPr>
                </a:tc>
                <a:tc>
                  <a:txBody>
                    <a:bodyPr/>
                    <a:lstStyle/>
                    <a:p>
                      <a:pPr marL="0" lvl="1" algn="l" defTabSz="914400" rtl="0" eaLnBrk="1" fontAlgn="ctr" latinLnBrk="0" hangingPunct="1"/>
                      <a:r>
                        <a:rPr lang="fr-FR" sz="1000" b="1" kern="1200" dirty="0" smtClean="0">
                          <a:solidFill>
                            <a:schemeClr val="dk1"/>
                          </a:solidFill>
                          <a:latin typeface="+mn-lt"/>
                          <a:ea typeface="+mn-ea"/>
                          <a:cs typeface="+mn-cs"/>
                        </a:rPr>
                        <a:t>HISTORIQUE</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r>
                        <a:rPr lang="fr-FR" sz="1000" b="0" i="0" u="none" strike="noStrike" dirty="0" smtClean="0">
                          <a:solidFill>
                            <a:srgbClr val="000000"/>
                          </a:solidFill>
                          <a:effectLst/>
                          <a:latin typeface="Calibri" panose="020F0502020204030204" pitchFamily="34" charset="0"/>
                        </a:rPr>
                        <a:t>30 bolus,</a:t>
                      </a:r>
                      <a:r>
                        <a:rPr lang="fr-FR" sz="1000" b="0" i="0" u="none" strike="noStrike" baseline="0" dirty="0" smtClean="0">
                          <a:solidFill>
                            <a:srgbClr val="000000"/>
                          </a:solidFill>
                          <a:effectLst/>
                          <a:latin typeface="Calibri" panose="020F0502020204030204" pitchFamily="34" charset="0"/>
                        </a:rPr>
                        <a:t> 30 alarmes, 30 quantités journalières, 30 débits de base temporaire</a:t>
                      </a:r>
                      <a:endParaRPr lang="fr-FR" sz="1000" b="0" i="0" u="none" strike="noStrike" dirty="0">
                        <a:solidFill>
                          <a:srgbClr val="000000"/>
                        </a:solidFill>
                        <a:effectLst/>
                        <a:latin typeface="Calibri" panose="020F0502020204030204" pitchFamily="34" charset="0"/>
                      </a:endParaRPr>
                    </a:p>
                  </a:txBody>
                  <a:tcPr marL="108000" marR="9525" marT="9525" marB="0" anchor="ctr">
                    <a:solidFill>
                      <a:schemeClr val="bg1"/>
                    </a:solidFill>
                  </a:tcPr>
                </a:tc>
              </a:tr>
              <a:tr h="1459687">
                <a:tc>
                  <a:txBody>
                    <a:bodyPr/>
                    <a:lstStyle/>
                    <a:p>
                      <a:pPr marL="0" algn="l" defTabSz="914400" rtl="0" eaLnBrk="1" fontAlgn="b" latinLnBrk="0" hangingPunct="1"/>
                      <a:r>
                        <a:rPr lang="fr-FR" sz="1000" b="1" kern="1200" dirty="0" smtClean="0">
                          <a:solidFill>
                            <a:schemeClr val="dk1"/>
                          </a:solidFill>
                          <a:latin typeface="+mn-lt"/>
                          <a:ea typeface="+mn-ea"/>
                          <a:cs typeface="+mn-cs"/>
                        </a:rPr>
                        <a:t>DEBIT DE BASE</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r>
                        <a:rPr lang="fr-FR" sz="1000" b="0" i="0" u="none" strike="noStrike" dirty="0" smtClean="0">
                          <a:solidFill>
                            <a:srgbClr val="000000"/>
                          </a:solidFill>
                          <a:effectLst/>
                          <a:latin typeface="Calibri" panose="020F0502020204030204" pitchFamily="34" charset="0"/>
                        </a:rPr>
                        <a:t>Jusqu’à 24 débits de base, </a:t>
                      </a:r>
                      <a:r>
                        <a:rPr lang="fr-FR" sz="1000" b="0" i="0" u="none" strike="noStrike" dirty="0">
                          <a:solidFill>
                            <a:srgbClr val="000000"/>
                          </a:solidFill>
                          <a:effectLst/>
                          <a:latin typeface="Calibri" panose="020F0502020204030204" pitchFamily="34" charset="0"/>
                        </a:rPr>
                        <a:t>programmables par incrément : 0.01 (jusqu’à 1Ul/h) ; 0.05 (jusqu’à 10 Ul/h) ou 0.1 (jusqu’à 50 Ul/h</a:t>
                      </a:r>
                      <a:r>
                        <a:rPr lang="fr-FR" sz="1000" b="0" i="0" u="none" strike="noStrike" dirty="0" smtClean="0">
                          <a:solidFill>
                            <a:srgbClr val="000000"/>
                          </a:solidFill>
                          <a:effectLst/>
                          <a:latin typeface="Calibri" panose="020F0502020204030204" pitchFamily="34" charset="0"/>
                        </a:rPr>
                        <a:t>)</a:t>
                      </a:r>
                    </a:p>
                    <a:p>
                      <a:pPr algn="l" fontAlgn="b"/>
                      <a:r>
                        <a:rPr lang="fr-FR" sz="1000" b="0" i="0" u="none" strike="noStrike" dirty="0" smtClean="0">
                          <a:solidFill>
                            <a:srgbClr val="000000"/>
                          </a:solidFill>
                          <a:effectLst/>
                          <a:latin typeface="Calibri" panose="020F0502020204030204" pitchFamily="34" charset="0"/>
                        </a:rPr>
                        <a:t>Choix jusqu’à</a:t>
                      </a:r>
                      <a:r>
                        <a:rPr lang="fr-FR" sz="1000" b="0" i="0" u="none" strike="noStrike" baseline="0" dirty="0" smtClean="0">
                          <a:solidFill>
                            <a:srgbClr val="000000"/>
                          </a:solidFill>
                          <a:effectLst/>
                          <a:latin typeface="Calibri" panose="020F0502020204030204" pitchFamily="34" charset="0"/>
                        </a:rPr>
                        <a:t> 5 profils différents</a:t>
                      </a:r>
                    </a:p>
                    <a:p>
                      <a:pPr algn="l" fontAlgn="b"/>
                      <a:r>
                        <a:rPr lang="fr-FR" sz="1000" b="0" i="0" u="none" strike="noStrike" baseline="0" dirty="0" smtClean="0">
                          <a:solidFill>
                            <a:srgbClr val="000000"/>
                          </a:solidFill>
                          <a:effectLst/>
                          <a:latin typeface="Calibri" panose="020F0502020204030204" pitchFamily="34" charset="0"/>
                        </a:rPr>
                        <a:t>Administration toutes les 3 minutes (20 injections/heure y compris pour les très petits débits)</a:t>
                      </a:r>
                      <a:endParaRPr lang="fr-FR" sz="1000" b="0" i="0" u="none" strike="noStrike" dirty="0" smtClean="0">
                        <a:solidFill>
                          <a:srgbClr val="000000"/>
                        </a:solidFill>
                        <a:effectLst/>
                        <a:latin typeface="Calibri" panose="020F0502020204030204" pitchFamily="34" charset="0"/>
                      </a:endParaRPr>
                    </a:p>
                    <a:p>
                      <a:pPr algn="l" fontAlgn="b"/>
                      <a:endParaRPr lang="fr-FR" sz="1000" b="0" i="0" u="none" strike="noStrike" dirty="0" smtClean="0">
                        <a:solidFill>
                          <a:srgbClr val="000000"/>
                        </a:solidFill>
                        <a:effectLst/>
                        <a:latin typeface="Calibri" panose="020F0502020204030204" pitchFamily="34" charset="0"/>
                      </a:endParaRPr>
                    </a:p>
                    <a:p>
                      <a:pPr algn="l" fontAlgn="b"/>
                      <a:r>
                        <a:rPr lang="fr-FR" sz="1000" b="0" i="0" u="none" strike="noStrike" dirty="0" smtClean="0">
                          <a:solidFill>
                            <a:srgbClr val="000000"/>
                          </a:solidFill>
                          <a:effectLst/>
                          <a:latin typeface="Calibri" panose="020F0502020204030204" pitchFamily="34" charset="0"/>
                        </a:rPr>
                        <a:t>Débit de base temporaire 0 à 250 % (500%</a:t>
                      </a:r>
                      <a:r>
                        <a:rPr lang="fr-FR" sz="1000" b="0" i="0" u="none" strike="noStrike" baseline="0" dirty="0" smtClean="0">
                          <a:solidFill>
                            <a:srgbClr val="000000"/>
                          </a:solidFill>
                          <a:effectLst/>
                          <a:latin typeface="Calibri" panose="020F0502020204030204" pitchFamily="34" charset="0"/>
                        </a:rPr>
                        <a:t> **)</a:t>
                      </a:r>
                    </a:p>
                    <a:p>
                      <a:pPr algn="l" fontAlgn="b"/>
                      <a:r>
                        <a:rPr lang="fr-FR" sz="1000" b="0" i="0" u="none" strike="noStrike" baseline="0" dirty="0" smtClean="0">
                          <a:solidFill>
                            <a:srgbClr val="000000"/>
                          </a:solidFill>
                          <a:effectLst/>
                          <a:latin typeface="Calibri" panose="020F0502020204030204" pitchFamily="34" charset="0"/>
                        </a:rPr>
                        <a:t>Incrément de 10%</a:t>
                      </a:r>
                    </a:p>
                    <a:p>
                      <a:pPr algn="l" fontAlgn="b"/>
                      <a:r>
                        <a:rPr lang="fr-FR" sz="1000" b="0" i="0" u="none" strike="noStrike" baseline="0" dirty="0" smtClean="0">
                          <a:solidFill>
                            <a:srgbClr val="000000"/>
                          </a:solidFill>
                          <a:effectLst/>
                          <a:latin typeface="Calibri" panose="020F0502020204030204" pitchFamily="34" charset="0"/>
                        </a:rPr>
                        <a:t>Durée : de 15 mn à 24h</a:t>
                      </a:r>
                      <a:endParaRPr lang="fr-FR" sz="1000" b="0" i="0" u="none" strike="noStrike" dirty="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r>
                        <a:rPr lang="fr-FR" sz="1000" b="1" dirty="0" smtClean="0"/>
                        <a:t>LOGICIEL</a:t>
                      </a:r>
                      <a:endParaRPr lang="fr-FR" sz="1000" b="1" dirty="0"/>
                    </a:p>
                  </a:txBody>
                  <a:tcPr anchor="ctr">
                    <a:solidFill>
                      <a:schemeClr val="bg1">
                        <a:lumMod val="85000"/>
                      </a:schemeClr>
                    </a:solidFill>
                  </a:tcPr>
                </a:tc>
                <a:tc>
                  <a:txBody>
                    <a:bodyPr/>
                    <a:lstStyle/>
                    <a:p>
                      <a:pPr marL="0" marR="0" lvl="5" indent="0" algn="l" defTabSz="914400" rtl="0" eaLnBrk="1" fontAlgn="b" latinLnBrk="0" hangingPunct="1">
                        <a:lnSpc>
                          <a:spcPct val="100000"/>
                        </a:lnSpc>
                        <a:spcBef>
                          <a:spcPts val="0"/>
                        </a:spcBef>
                        <a:spcAft>
                          <a:spcPts val="0"/>
                        </a:spcAft>
                        <a:buClrTx/>
                        <a:buSzTx/>
                        <a:buFontTx/>
                        <a:buNone/>
                        <a:tabLst/>
                        <a:defRPr/>
                      </a:pPr>
                      <a:endParaRPr lang="fr-FR" sz="1000" b="0" i="0" u="none" strike="noStrike" dirty="0" smtClean="0">
                        <a:solidFill>
                          <a:srgbClr val="000000"/>
                        </a:solidFill>
                        <a:effectLst/>
                        <a:latin typeface="Calibri" panose="020F0502020204030204" pitchFamily="34" charset="0"/>
                      </a:endParaRPr>
                    </a:p>
                    <a:p>
                      <a:pPr marL="0" marR="0" lvl="5" indent="0" algn="l" defTabSz="914400" rtl="0" eaLnBrk="1" fontAlgn="b" latinLnBrk="0" hangingPunct="1">
                        <a:lnSpc>
                          <a:spcPct val="100000"/>
                        </a:lnSpc>
                        <a:spcBef>
                          <a:spcPts val="0"/>
                        </a:spcBef>
                        <a:spcAft>
                          <a:spcPts val="0"/>
                        </a:spcAft>
                        <a:buClrTx/>
                        <a:buSzTx/>
                        <a:buFontTx/>
                        <a:buNone/>
                        <a:tabLst/>
                        <a:defRPr/>
                      </a:pPr>
                      <a:r>
                        <a:rPr lang="fr-FR" sz="1000" dirty="0" smtClean="0"/>
                        <a:t>Technologie Bluetooth</a:t>
                      </a:r>
                      <a:r>
                        <a:rPr lang="fr-FR" sz="1000" baseline="30000" dirty="0" smtClean="0"/>
                        <a:t>®</a:t>
                      </a:r>
                      <a:r>
                        <a:rPr lang="fr-FR" sz="1000" dirty="0" smtClean="0"/>
                        <a:t> : communication bidirectionnelle instantanée entre Accu-</a:t>
                      </a:r>
                      <a:r>
                        <a:rPr lang="fr-FR" sz="1000" dirty="0" err="1" smtClean="0"/>
                        <a:t>Chek</a:t>
                      </a:r>
                      <a:r>
                        <a:rPr lang="fr-FR" sz="1000" baseline="30000" dirty="0" smtClean="0"/>
                        <a:t>®</a:t>
                      </a:r>
                      <a:r>
                        <a:rPr lang="fr-FR" sz="1000" dirty="0" smtClean="0"/>
                        <a:t> Performa Combo et Accu-</a:t>
                      </a:r>
                      <a:r>
                        <a:rPr lang="fr-FR" sz="1000" dirty="0" err="1" smtClean="0"/>
                        <a:t>Chek</a:t>
                      </a:r>
                      <a:r>
                        <a:rPr lang="fr-FR" sz="1000" baseline="30000" dirty="0" smtClean="0"/>
                        <a:t>®</a:t>
                      </a:r>
                      <a:r>
                        <a:rPr lang="fr-FR" sz="1000" dirty="0" smtClean="0"/>
                        <a:t> Spirit Combo.</a:t>
                      </a:r>
                      <a:endParaRPr lang="fr-FR" sz="1000" b="0" i="0" u="none" strike="noStrike" dirty="0" smtClean="0">
                        <a:solidFill>
                          <a:srgbClr val="000000"/>
                        </a:solidFill>
                        <a:effectLst/>
                        <a:latin typeface="Calibri" panose="020F0502020204030204" pitchFamily="34" charset="0"/>
                      </a:endParaRPr>
                    </a:p>
                    <a:p>
                      <a:pPr marL="0" marR="0" lvl="5" indent="0" algn="l" defTabSz="914400" rtl="0" eaLnBrk="1" fontAlgn="b" latinLnBrk="0" hangingPunct="1">
                        <a:lnSpc>
                          <a:spcPct val="100000"/>
                        </a:lnSpc>
                        <a:spcBef>
                          <a:spcPts val="0"/>
                        </a:spcBef>
                        <a:spcAft>
                          <a:spcPts val="0"/>
                        </a:spcAft>
                        <a:buClrTx/>
                        <a:buSzTx/>
                        <a:buFontTx/>
                        <a:buNone/>
                        <a:tabLst/>
                        <a:defRPr/>
                      </a:pPr>
                      <a:endParaRPr lang="fr-FR" sz="1000" b="0" i="0" u="none" strike="noStrike" dirty="0" smtClean="0">
                        <a:solidFill>
                          <a:srgbClr val="000000"/>
                        </a:solidFill>
                        <a:effectLst/>
                        <a:latin typeface="Calibri" panose="020F0502020204030204" pitchFamily="34" charset="0"/>
                      </a:endParaRPr>
                    </a:p>
                    <a:p>
                      <a:pPr marL="0" marR="0" lvl="5" indent="0" algn="l" defTabSz="914400" rtl="0" eaLnBrk="1" fontAlgn="b" latinLnBrk="0" hangingPunct="1">
                        <a:lnSpc>
                          <a:spcPct val="100000"/>
                        </a:lnSpc>
                        <a:spcBef>
                          <a:spcPts val="0"/>
                        </a:spcBef>
                        <a:spcAft>
                          <a:spcPts val="0"/>
                        </a:spcAft>
                        <a:buClrTx/>
                        <a:buSzTx/>
                        <a:buFontTx/>
                        <a:buNone/>
                        <a:tabLst/>
                        <a:defRPr/>
                      </a:pPr>
                      <a:r>
                        <a:rPr lang="fr-FR" sz="1000" b="0" i="0" u="none" strike="noStrike" dirty="0" smtClean="0">
                          <a:solidFill>
                            <a:srgbClr val="000000"/>
                          </a:solidFill>
                          <a:effectLst/>
                          <a:latin typeface="Calibri" panose="020F0502020204030204" pitchFamily="34" charset="0"/>
                        </a:rPr>
                        <a:t>Logiciel</a:t>
                      </a:r>
                      <a:r>
                        <a:rPr lang="fr-FR" sz="1000" b="0" i="0" u="none" strike="noStrike" baseline="0" dirty="0" smtClean="0">
                          <a:solidFill>
                            <a:srgbClr val="000000"/>
                          </a:solidFill>
                          <a:effectLst/>
                          <a:latin typeface="Calibri" panose="020F0502020204030204" pitchFamily="34" charset="0"/>
                        </a:rPr>
                        <a:t> de configuration </a:t>
                      </a:r>
                      <a:r>
                        <a:rPr lang="fr-FR" sz="1100" b="0" i="0" u="none" strike="noStrike" kern="1200" dirty="0" smtClean="0">
                          <a:solidFill>
                            <a:srgbClr val="000000"/>
                          </a:solidFill>
                          <a:effectLst/>
                          <a:latin typeface="Calibri" panose="020F0502020204030204" pitchFamily="34" charset="0"/>
                          <a:ea typeface="+mn-ea"/>
                          <a:cs typeface="+mn-cs"/>
                        </a:rPr>
                        <a:t>ACCU-CHEK SPIRIT COMBO® </a:t>
                      </a:r>
                      <a:r>
                        <a:rPr lang="fr-FR" sz="1000" b="0" u="none" baseline="0" dirty="0" smtClean="0">
                          <a:solidFill>
                            <a:schemeClr val="tx1"/>
                          </a:solidFill>
                        </a:rPr>
                        <a:t>Pour programmer et personnaliser le système</a:t>
                      </a:r>
                    </a:p>
                    <a:p>
                      <a:pPr algn="l" fontAlgn="b"/>
                      <a:endParaRPr lang="fr-FR" sz="1000" b="0" i="0" u="none" strike="noStrike" dirty="0">
                        <a:solidFill>
                          <a:srgbClr val="000000"/>
                        </a:solidFill>
                        <a:effectLst/>
                        <a:latin typeface="Calibri" panose="020F0502020204030204" pitchFamily="34" charset="0"/>
                      </a:endParaRPr>
                    </a:p>
                  </a:txBody>
                  <a:tcPr marL="108000" marR="9525" marT="9525" marB="0" anchor="ctr">
                    <a:solidFill>
                      <a:schemeClr val="bg1"/>
                    </a:solidFill>
                  </a:tcPr>
                </a:tc>
              </a:tr>
              <a:tr h="1357767">
                <a:tc>
                  <a:txBody>
                    <a:bodyPr/>
                    <a:lstStyle/>
                    <a:p>
                      <a:pPr marL="0" algn="l" defTabSz="914400" rtl="0" eaLnBrk="1" fontAlgn="b" latinLnBrk="0" hangingPunct="1"/>
                      <a:r>
                        <a:rPr lang="fr-FR" sz="1000" b="1" kern="1200" dirty="0" smtClean="0">
                          <a:solidFill>
                            <a:schemeClr val="dk1"/>
                          </a:solidFill>
                          <a:latin typeface="+mn-lt"/>
                          <a:ea typeface="+mn-ea"/>
                          <a:cs typeface="+mn-cs"/>
                        </a:rPr>
                        <a:t>BOLUS</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r>
                        <a:rPr lang="fr-FR" sz="1000" b="0" i="0" u="none" strike="noStrike" dirty="0">
                          <a:solidFill>
                            <a:srgbClr val="000000"/>
                          </a:solidFill>
                          <a:effectLst/>
                          <a:latin typeface="Calibri" panose="020F0502020204030204" pitchFamily="34" charset="0"/>
                        </a:rPr>
                        <a:t>4 types de bolus : standard, direct, carré, mixte </a:t>
                      </a:r>
                      <a:endParaRPr lang="fr-FR" sz="1000" b="0" i="0" u="none" strike="noStrike" dirty="0" smtClean="0">
                        <a:solidFill>
                          <a:srgbClr val="000000"/>
                        </a:solidFill>
                        <a:effectLst/>
                        <a:latin typeface="Calibri" panose="020F0502020204030204" pitchFamily="34" charset="0"/>
                      </a:endParaRPr>
                    </a:p>
                    <a:p>
                      <a:pPr algn="l" fontAlgn="b"/>
                      <a:r>
                        <a:rPr lang="fr-FR" sz="1000" b="0" i="0" u="none" strike="noStrike" dirty="0" smtClean="0">
                          <a:solidFill>
                            <a:srgbClr val="000000"/>
                          </a:solidFill>
                          <a:effectLst/>
                          <a:latin typeface="Calibri" panose="020F0502020204030204" pitchFamily="34" charset="0"/>
                        </a:rPr>
                        <a:t>Max : 25 Ul (50 Ul **)</a:t>
                      </a:r>
                    </a:p>
                    <a:p>
                      <a:pPr algn="l" fontAlgn="b"/>
                      <a:r>
                        <a:rPr lang="fr-FR" sz="1000" b="0" i="0" u="none" strike="noStrike" dirty="0">
                          <a:solidFill>
                            <a:srgbClr val="000000"/>
                          </a:solidFill>
                          <a:effectLst/>
                          <a:latin typeface="Calibri" panose="020F0502020204030204" pitchFamily="34" charset="0"/>
                        </a:rPr>
                        <a:t/>
                      </a:r>
                      <a:br>
                        <a:rPr lang="fr-FR" sz="1000" b="0" i="0" u="none" strike="noStrike" dirty="0">
                          <a:solidFill>
                            <a:srgbClr val="000000"/>
                          </a:solidFill>
                          <a:effectLst/>
                          <a:latin typeface="Calibri" panose="020F0502020204030204" pitchFamily="34" charset="0"/>
                        </a:rPr>
                      </a:br>
                      <a:r>
                        <a:rPr lang="fr-FR" sz="1000" b="0" i="0" u="none" strike="noStrike" dirty="0">
                          <a:solidFill>
                            <a:srgbClr val="000000"/>
                          </a:solidFill>
                          <a:effectLst/>
                          <a:latin typeface="Calibri" panose="020F0502020204030204" pitchFamily="34" charset="0"/>
                        </a:rPr>
                        <a:t>Bolus direct : incrément de 0.1, 0.2, 0.5, 1 ou 2 </a:t>
                      </a:r>
                      <a:r>
                        <a:rPr lang="fr-FR" sz="1000" b="0" i="0" u="none" strike="noStrike" dirty="0" smtClean="0">
                          <a:solidFill>
                            <a:srgbClr val="000000"/>
                          </a:solidFill>
                          <a:effectLst/>
                          <a:latin typeface="Calibri" panose="020F0502020204030204" pitchFamily="34" charset="0"/>
                        </a:rPr>
                        <a:t>Ul</a:t>
                      </a:r>
                    </a:p>
                    <a:p>
                      <a:pPr algn="l" fontAlgn="b"/>
                      <a:endParaRPr lang="fr-FR" sz="1000" b="0" i="0" u="none" strike="noStrike" dirty="0" smtClean="0">
                        <a:solidFill>
                          <a:srgbClr val="000000"/>
                        </a:solidFill>
                        <a:effectLst/>
                        <a:latin typeface="Calibri" panose="020F0502020204030204" pitchFamily="34" charset="0"/>
                      </a:endParaRPr>
                    </a:p>
                    <a:p>
                      <a:pPr algn="l" fontAlgn="b"/>
                      <a:r>
                        <a:rPr lang="fr-FR" sz="1000" b="0" i="0" u="none" strike="noStrike" dirty="0" smtClean="0">
                          <a:solidFill>
                            <a:srgbClr val="000000"/>
                          </a:solidFill>
                          <a:effectLst/>
                          <a:latin typeface="Calibri" panose="020F0502020204030204" pitchFamily="34" charset="0"/>
                        </a:rPr>
                        <a:t>Bolus standard, carré, mixte</a:t>
                      </a:r>
                      <a:r>
                        <a:rPr lang="fr-FR" sz="1000" b="0" i="0" u="none" strike="noStrike" baseline="0" dirty="0" smtClean="0">
                          <a:solidFill>
                            <a:srgbClr val="000000"/>
                          </a:solidFill>
                          <a:effectLst/>
                          <a:latin typeface="Calibri" panose="020F0502020204030204" pitchFamily="34" charset="0"/>
                        </a:rPr>
                        <a:t> : 0,5, 1 ou 2 Ul</a:t>
                      </a:r>
                      <a:endParaRPr lang="fr-FR" sz="1000" b="0" i="0" u="none" strike="noStrike" dirty="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marL="0" algn="l" defTabSz="914400" rtl="0" eaLnBrk="1" latinLnBrk="0" hangingPunct="1"/>
                      <a:endParaRPr lang="fr-FR" sz="1000" b="1" kern="1200" dirty="0" smtClean="0">
                        <a:solidFill>
                          <a:schemeClr val="dk1"/>
                        </a:solidFill>
                        <a:latin typeface="+mn-lt"/>
                        <a:ea typeface="+mn-ea"/>
                        <a:cs typeface="+mn-cs"/>
                      </a:endParaRPr>
                    </a:p>
                    <a:p>
                      <a:pPr marL="0" algn="l" defTabSz="914400" rtl="0" eaLnBrk="1" latinLnBrk="0" hangingPunct="1"/>
                      <a:r>
                        <a:rPr lang="fr-FR" sz="1000" b="1" kern="1200" dirty="0" smtClean="0">
                          <a:solidFill>
                            <a:schemeClr val="dk1"/>
                          </a:solidFill>
                          <a:latin typeface="+mn-lt"/>
                          <a:ea typeface="+mn-ea"/>
                          <a:cs typeface="+mn-cs"/>
                        </a:rPr>
                        <a:t>COLORIS</a:t>
                      </a:r>
                    </a:p>
                    <a:p>
                      <a:pPr marL="0" algn="l" defTabSz="914400" rtl="0" eaLnBrk="1" latinLnBrk="0" hangingPunct="1"/>
                      <a:endParaRPr lang="fr-FR" sz="1000" b="0"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endParaRPr lang="fr-FR" sz="1100" b="0" i="0" u="none" strike="noStrike" dirty="0" smtClean="0">
                        <a:solidFill>
                          <a:srgbClr val="000000"/>
                        </a:solidFill>
                        <a:effectLst/>
                        <a:latin typeface="Calibri" panose="020F0502020204030204" pitchFamily="34" charset="0"/>
                      </a:endParaRPr>
                    </a:p>
                    <a:p>
                      <a:pPr algn="l" fontAlgn="b"/>
                      <a:endParaRPr lang="fr-FR" sz="1100" b="0" i="0" u="none" strike="noStrike" dirty="0" smtClean="0">
                        <a:solidFill>
                          <a:srgbClr val="000000"/>
                        </a:solidFill>
                        <a:effectLst/>
                        <a:latin typeface="Calibri" panose="020F0502020204030204" pitchFamily="34" charset="0"/>
                      </a:endParaRPr>
                    </a:p>
                    <a:p>
                      <a:pPr algn="l" fontAlgn="b"/>
                      <a:endParaRPr lang="fr-FR" sz="1100" b="0" i="0" u="none" strike="noStrike" dirty="0" smtClean="0">
                        <a:solidFill>
                          <a:srgbClr val="000000"/>
                        </a:solidFill>
                        <a:effectLst/>
                        <a:latin typeface="Calibri" panose="020F0502020204030204" pitchFamily="34" charset="0"/>
                      </a:endParaRPr>
                    </a:p>
                    <a:p>
                      <a:pPr algn="l" fontAlgn="b"/>
                      <a:endParaRPr lang="fr-FR" sz="1100" b="0" i="0" u="none" strike="noStrike" dirty="0" smtClean="0">
                        <a:solidFill>
                          <a:srgbClr val="000000"/>
                        </a:solidFill>
                        <a:effectLst/>
                        <a:latin typeface="Calibri" panose="020F0502020204030204" pitchFamily="34" charset="0"/>
                      </a:endParaRPr>
                    </a:p>
                    <a:p>
                      <a:pPr algn="l" fontAlgn="b"/>
                      <a:endParaRPr lang="fr-FR" sz="1100" b="0" i="0" u="none" strike="noStrike" dirty="0" smtClean="0">
                        <a:solidFill>
                          <a:srgbClr val="000000"/>
                        </a:solidFill>
                        <a:effectLst/>
                        <a:latin typeface="Calibri" panose="020F0502020204030204" pitchFamily="34" charset="0"/>
                      </a:endParaRPr>
                    </a:p>
                    <a:p>
                      <a:pPr algn="l" fontAlgn="b"/>
                      <a:endParaRPr lang="fr-FR" sz="1100" b="0" i="0" u="none" strike="noStrike" dirty="0" smtClean="0">
                        <a:solidFill>
                          <a:srgbClr val="000000"/>
                        </a:solidFill>
                        <a:effectLst/>
                        <a:latin typeface="Calibri" panose="020F0502020204030204" pitchFamily="34" charset="0"/>
                      </a:endParaRPr>
                    </a:p>
                    <a:p>
                      <a:pPr algn="l" fontAlgn="b"/>
                      <a:r>
                        <a:rPr lang="fr-FR" sz="1100" b="0" i="0" u="none" strike="noStrike" dirty="0" smtClean="0">
                          <a:solidFill>
                            <a:srgbClr val="000000"/>
                          </a:solidFill>
                          <a:effectLst/>
                          <a:latin typeface="Calibri" panose="020F0502020204030204" pitchFamily="34" charset="0"/>
                        </a:rPr>
                        <a:t>Noir, avec de nombreux accessoires colorés disponibles</a:t>
                      </a:r>
                      <a:endParaRPr lang="fr-FR" sz="1100" b="0" i="0" u="none" strike="noStrike" dirty="0">
                        <a:solidFill>
                          <a:srgbClr val="000000"/>
                        </a:solidFill>
                        <a:effectLst/>
                        <a:latin typeface="Calibri" panose="020F0502020204030204" pitchFamily="34" charset="0"/>
                      </a:endParaRPr>
                    </a:p>
                  </a:txBody>
                  <a:tcPr marL="9525" marR="9525" marT="9525" marB="0" anchor="ctr">
                    <a:solidFill>
                      <a:schemeClr val="bg1"/>
                    </a:solidFill>
                  </a:tcPr>
                </a:tc>
              </a:tr>
              <a:tr h="911541">
                <a:tc>
                  <a:txBody>
                    <a:bodyPr/>
                    <a:lstStyle/>
                    <a:p>
                      <a:pPr marL="0" algn="l" defTabSz="914400" rtl="0" eaLnBrk="1" fontAlgn="b" latinLnBrk="0" hangingPunct="1"/>
                      <a:r>
                        <a:rPr lang="fr-FR" sz="1000" b="1" kern="1200" dirty="0" smtClean="0">
                          <a:solidFill>
                            <a:schemeClr val="dk1"/>
                          </a:solidFill>
                          <a:latin typeface="+mn-lt"/>
                          <a:ea typeface="+mn-ea"/>
                          <a:cs typeface="+mn-cs"/>
                        </a:rPr>
                        <a:t>PILES</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ctr"/>
                      <a:r>
                        <a:rPr lang="fr-FR" sz="1000" b="0" i="0" u="none" strike="noStrike" dirty="0">
                          <a:solidFill>
                            <a:srgbClr val="000000"/>
                          </a:solidFill>
                          <a:effectLst/>
                          <a:latin typeface="Calibri" panose="020F0502020204030204" pitchFamily="34" charset="0"/>
                        </a:rPr>
                        <a:t>Pile alcaline, rechargeable, </a:t>
                      </a:r>
                      <a:r>
                        <a:rPr lang="fr-FR" sz="1000" b="0" i="0" u="none" strike="noStrike" dirty="0" smtClean="0">
                          <a:solidFill>
                            <a:srgbClr val="000000"/>
                          </a:solidFill>
                          <a:effectLst/>
                          <a:latin typeface="Calibri" panose="020F0502020204030204" pitchFamily="34" charset="0"/>
                        </a:rPr>
                        <a:t>lithium</a:t>
                      </a:r>
                    </a:p>
                    <a:p>
                      <a:pPr algn="l" fontAlgn="ctr"/>
                      <a:endParaRPr lang="fr-FR" sz="1000" b="0" i="0" u="none" strike="noStrike" dirty="0" smtClean="0">
                        <a:solidFill>
                          <a:srgbClr val="000000"/>
                        </a:solidFill>
                        <a:effectLst/>
                        <a:latin typeface="Calibri" panose="020F0502020204030204" pitchFamily="34" charset="0"/>
                      </a:endParaRPr>
                    </a:p>
                    <a:p>
                      <a:pPr marL="0" marR="0" lvl="5" indent="0" algn="l" defTabSz="914400" rtl="0" eaLnBrk="1" fontAlgn="ctr" latinLnBrk="0" hangingPunct="1">
                        <a:lnSpc>
                          <a:spcPct val="100000"/>
                        </a:lnSpc>
                        <a:spcBef>
                          <a:spcPts val="0"/>
                        </a:spcBef>
                        <a:spcAft>
                          <a:spcPts val="0"/>
                        </a:spcAft>
                        <a:buClrTx/>
                        <a:buSzTx/>
                        <a:buFontTx/>
                        <a:buNone/>
                        <a:tabLst/>
                        <a:defRPr/>
                      </a:pPr>
                      <a:r>
                        <a:rPr lang="fr-FR" sz="1000" b="0" i="0" u="none" strike="noStrike" dirty="0" smtClean="0">
                          <a:solidFill>
                            <a:srgbClr val="000000"/>
                          </a:solidFill>
                          <a:effectLst/>
                          <a:latin typeface="Calibri" panose="020F0502020204030204" pitchFamily="34" charset="0"/>
                        </a:rPr>
                        <a:t>50 jours d’autonomie maximum ( selon Bluetooth</a:t>
                      </a:r>
                      <a:r>
                        <a:rPr lang="fr-FR" sz="1000" b="0" i="0" u="none" strike="noStrike" kern="1200" dirty="0" smtClean="0">
                          <a:solidFill>
                            <a:srgbClr val="000000"/>
                          </a:solidFill>
                          <a:effectLst/>
                          <a:latin typeface="Calibri" panose="020F0502020204030204" pitchFamily="34" charset="0"/>
                          <a:ea typeface="+mn-ea"/>
                          <a:cs typeface="+mn-cs"/>
                        </a:rPr>
                        <a:t>® activé ou non)</a:t>
                      </a:r>
                      <a:endParaRPr lang="fr-FR" sz="1000" b="0" i="0" u="none" strike="noStrike" dirty="0" smtClean="0">
                        <a:solidFill>
                          <a:srgbClr val="000000"/>
                        </a:solidFill>
                        <a:effectLst/>
                        <a:latin typeface="Calibri" panose="020F0502020204030204" pitchFamily="34" charset="0"/>
                      </a:endParaRPr>
                    </a:p>
                    <a:p>
                      <a:pPr algn="l" fontAlgn="ctr"/>
                      <a:endParaRPr lang="fr-FR" sz="1000" b="0" i="0" u="none" strike="noStrike" dirty="0">
                        <a:solidFill>
                          <a:srgbClr val="000000"/>
                        </a:solidFill>
                        <a:effectLst/>
                        <a:latin typeface="Calibri" panose="020F0502020204030204" pitchFamily="34" charset="0"/>
                      </a:endParaRPr>
                    </a:p>
                  </a:txBody>
                  <a:tcPr marL="9525" marR="9525" marT="9525" marB="0" anchor="ctr">
                    <a:solidFill>
                      <a:schemeClr val="bg1"/>
                    </a:solidFill>
                  </a:tcPr>
                </a:tc>
                <a:tc rowSpan="3">
                  <a:txBody>
                    <a:bodyPr/>
                    <a:lstStyle/>
                    <a:p>
                      <a:pPr marL="0" algn="l" defTabSz="914400" rtl="0" eaLnBrk="1" latinLnBrk="0" hangingPunct="1"/>
                      <a:r>
                        <a:rPr lang="fr-FR" sz="1000" b="1" kern="1200" dirty="0" smtClean="0">
                          <a:solidFill>
                            <a:schemeClr val="dk1"/>
                          </a:solidFill>
                          <a:latin typeface="+mn-lt"/>
                          <a:ea typeface="+mn-ea"/>
                          <a:cs typeface="+mn-cs"/>
                        </a:rPr>
                        <a:t>INFORMATIONS COMPLEMENTAIRES</a:t>
                      </a:r>
                      <a:endParaRPr lang="fr-FR" sz="1000" b="1" kern="1200" dirty="0">
                        <a:solidFill>
                          <a:schemeClr val="dk1"/>
                        </a:solidFill>
                        <a:latin typeface="+mn-lt"/>
                        <a:ea typeface="+mn-ea"/>
                        <a:cs typeface="+mn-cs"/>
                      </a:endParaRPr>
                    </a:p>
                  </a:txBody>
                  <a:tcPr anchor="ctr">
                    <a:solidFill>
                      <a:schemeClr val="bg1">
                        <a:lumMod val="85000"/>
                      </a:schemeClr>
                    </a:solidFill>
                  </a:tcPr>
                </a:tc>
                <a:tc rowSpan="2">
                  <a:txBody>
                    <a:bodyPr/>
                    <a:lstStyle/>
                    <a:p>
                      <a:pPr algn="l" fontAlgn="b"/>
                      <a:r>
                        <a:rPr lang="fr-FR" sz="1100" b="0" i="0" u="none" strike="noStrike" dirty="0">
                          <a:solidFill>
                            <a:srgbClr val="000000"/>
                          </a:solidFill>
                          <a:effectLst/>
                          <a:latin typeface="Calibri" panose="020F0502020204030204" pitchFamily="34" charset="0"/>
                        </a:rPr>
                        <a:t>Coque en plastique, résistante aux chocs, aux </a:t>
                      </a:r>
                      <a:r>
                        <a:rPr lang="fr-FR" sz="1100" b="0" i="0" u="none" strike="noStrike" dirty="0" smtClean="0">
                          <a:solidFill>
                            <a:srgbClr val="000000"/>
                          </a:solidFill>
                          <a:effectLst/>
                          <a:latin typeface="Calibri" panose="020F0502020204030204" pitchFamily="34" charset="0"/>
                        </a:rPr>
                        <a:t>rayures.</a:t>
                      </a:r>
                      <a:r>
                        <a:rPr lang="fr-FR" sz="1100" b="0" i="0" u="none" strike="noStrike" dirty="0">
                          <a:solidFill>
                            <a:srgbClr val="000000"/>
                          </a:solidFill>
                          <a:effectLst/>
                          <a:latin typeface="Calibri" panose="020F0502020204030204" pitchFamily="34" charset="0"/>
                        </a:rPr>
                        <a:t/>
                      </a:r>
                      <a:br>
                        <a:rPr lang="fr-FR" sz="1100" b="0" i="0" u="none" strike="noStrike" dirty="0">
                          <a:solidFill>
                            <a:srgbClr val="000000"/>
                          </a:solidFill>
                          <a:effectLst/>
                          <a:latin typeface="Calibri" panose="020F0502020204030204" pitchFamily="34" charset="0"/>
                        </a:rPr>
                      </a:br>
                      <a:r>
                        <a:rPr lang="fr-FR" sz="1100" b="0" i="0" u="none" strike="noStrike" dirty="0" smtClean="0">
                          <a:solidFill>
                            <a:srgbClr val="000000"/>
                          </a:solidFill>
                          <a:effectLst/>
                          <a:latin typeface="Calibri" panose="020F0502020204030204" pitchFamily="34" charset="0"/>
                        </a:rPr>
                        <a:t>Pour </a:t>
                      </a:r>
                      <a:r>
                        <a:rPr lang="fr-FR" sz="1100" b="0" i="0" u="none" strike="noStrike" dirty="0">
                          <a:solidFill>
                            <a:srgbClr val="000000"/>
                          </a:solidFill>
                          <a:effectLst/>
                          <a:latin typeface="Calibri" panose="020F0502020204030204" pitchFamily="34" charset="0"/>
                        </a:rPr>
                        <a:t>plus d'informations, contactez le service </a:t>
                      </a:r>
                      <a:r>
                        <a:rPr lang="fr-FR" sz="1100" b="0" i="0" u="none" strike="noStrike" dirty="0" smtClean="0">
                          <a:solidFill>
                            <a:srgbClr val="000000"/>
                          </a:solidFill>
                          <a:effectLst/>
                          <a:latin typeface="Calibri" panose="020F0502020204030204" pitchFamily="34" charset="0"/>
                        </a:rPr>
                        <a:t>client </a:t>
                      </a:r>
                      <a:r>
                        <a:rPr lang="fr-FR" sz="1100" b="0" i="0" u="none" strike="noStrike" dirty="0">
                          <a:solidFill>
                            <a:srgbClr val="000000"/>
                          </a:solidFill>
                          <a:effectLst/>
                          <a:latin typeface="Calibri" panose="020F0502020204030204" pitchFamily="34" charset="0"/>
                        </a:rPr>
                        <a:t>du fabricant</a:t>
                      </a:r>
                    </a:p>
                  </a:txBody>
                  <a:tcPr marL="9525" marR="9525" marT="9525" marB="0" anchor="ctr">
                    <a:solidFill>
                      <a:schemeClr val="bg1"/>
                    </a:solidFill>
                  </a:tcPr>
                </a:tc>
              </a:tr>
              <a:tr h="71495">
                <a:tc rowSpan="2">
                  <a:txBody>
                    <a:bodyPr/>
                    <a:lstStyle/>
                    <a:p>
                      <a:pPr marL="0" algn="l" defTabSz="914400" rtl="0" eaLnBrk="1" fontAlgn="b" latinLnBrk="0" hangingPunct="1"/>
                      <a:r>
                        <a:rPr lang="fr-FR" sz="1000" b="1" kern="1200" dirty="0" smtClean="0">
                          <a:solidFill>
                            <a:schemeClr val="dk1"/>
                          </a:solidFill>
                          <a:latin typeface="+mn-lt"/>
                          <a:ea typeface="+mn-ea"/>
                          <a:cs typeface="+mn-cs"/>
                        </a:rPr>
                        <a:t>TELECOMMANDE</a:t>
                      </a:r>
                      <a:endParaRPr lang="fr-FR" sz="1000" b="1" kern="1200" dirty="0">
                        <a:solidFill>
                          <a:schemeClr val="dk1"/>
                        </a:solidFill>
                        <a:latin typeface="+mn-lt"/>
                        <a:ea typeface="+mn-ea"/>
                        <a:cs typeface="+mn-cs"/>
                      </a:endParaRPr>
                    </a:p>
                  </a:txBody>
                  <a:tcPr anchor="ctr">
                    <a:solidFill>
                      <a:schemeClr val="bg1">
                        <a:lumMod val="85000"/>
                      </a:schemeClr>
                    </a:solidFill>
                  </a:tcPr>
                </a:tc>
                <a:tc rowSpan="2">
                  <a:txBody>
                    <a:bodyPr/>
                    <a:lstStyle/>
                    <a:p>
                      <a:pPr algn="l" fontAlgn="b"/>
                      <a:r>
                        <a:rPr lang="fr-FR" sz="1000" b="0" i="0" u="none" strike="noStrike" dirty="0" smtClean="0">
                          <a:solidFill>
                            <a:srgbClr val="000000"/>
                          </a:solidFill>
                          <a:effectLst/>
                          <a:latin typeface="Calibri" panose="020F0502020204030204" pitchFamily="34" charset="0"/>
                        </a:rPr>
                        <a:t>Oui</a:t>
                      </a:r>
                      <a:endParaRPr lang="fr-FR" sz="1000" b="0" i="0" u="none" strike="noStrike" dirty="0">
                        <a:solidFill>
                          <a:srgbClr val="000000"/>
                        </a:solidFill>
                        <a:effectLst/>
                        <a:latin typeface="Calibri" panose="020F0502020204030204" pitchFamily="34" charset="0"/>
                      </a:endParaRPr>
                    </a:p>
                  </a:txBody>
                  <a:tcPr marL="108000" marR="9525" marT="9525" marB="0" anchor="ctr">
                    <a:solidFill>
                      <a:schemeClr val="bg1"/>
                    </a:solidFill>
                  </a:tcPr>
                </a:tc>
                <a:tc vMerge="1">
                  <a:txBody>
                    <a:bodyPr/>
                    <a:lstStyle/>
                    <a:p>
                      <a:endParaRPr lang="fr-FR" sz="1000" dirty="0"/>
                    </a:p>
                  </a:txBody>
                  <a:tcPr>
                    <a:solidFill>
                      <a:schemeClr val="bg1">
                        <a:lumMod val="85000"/>
                      </a:schemeClr>
                    </a:solidFill>
                  </a:tcPr>
                </a:tc>
                <a:tc vMerge="1">
                  <a:txBody>
                    <a:bodyPr/>
                    <a:lstStyle/>
                    <a:p>
                      <a:endParaRPr lang="fr-FR" sz="1000" dirty="0"/>
                    </a:p>
                  </a:txBody>
                  <a:tcPr anchor="ctr">
                    <a:solidFill>
                      <a:schemeClr val="bg1"/>
                    </a:solidFill>
                  </a:tcPr>
                </a:tc>
              </a:tr>
              <a:tr h="214485">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r>
                        <a:rPr lang="fr-FR" sz="800" b="1" i="1" u="none" strike="noStrike" dirty="0" smtClean="0">
                          <a:solidFill>
                            <a:srgbClr val="000000"/>
                          </a:solidFill>
                          <a:effectLst/>
                          <a:latin typeface="Calibri" panose="020F0502020204030204" pitchFamily="34" charset="0"/>
                        </a:rPr>
                        <a:t>** Paramétrable avec le logiciel</a:t>
                      </a:r>
                      <a:r>
                        <a:rPr lang="fr-FR" sz="800" b="1" i="1" u="none" strike="noStrike" baseline="0" dirty="0" smtClean="0">
                          <a:solidFill>
                            <a:srgbClr val="000000"/>
                          </a:solidFill>
                          <a:effectLst/>
                          <a:latin typeface="Calibri" panose="020F0502020204030204" pitchFamily="34" charset="0"/>
                        </a:rPr>
                        <a:t> de configuration</a:t>
                      </a:r>
                      <a:endParaRPr lang="fr-FR" sz="800" b="1" i="1" dirty="0"/>
                    </a:p>
                  </a:txBody>
                  <a:tcPr anchor="ctr">
                    <a:solidFill>
                      <a:schemeClr val="bg1"/>
                    </a:solidFill>
                  </a:tcPr>
                </a:tc>
              </a:tr>
            </a:tbl>
          </a:graphicData>
        </a:graphic>
      </p:graphicFrame>
      <p:sp>
        <p:nvSpPr>
          <p:cNvPr id="12" name="ZoneTexte 11"/>
          <p:cNvSpPr txBox="1"/>
          <p:nvPr/>
        </p:nvSpPr>
        <p:spPr>
          <a:xfrm>
            <a:off x="179512" y="-24626"/>
            <a:ext cx="1872208" cy="507831"/>
          </a:xfrm>
          <a:prstGeom prst="rect">
            <a:avLst/>
          </a:prstGeom>
          <a:noFill/>
        </p:spPr>
        <p:txBody>
          <a:bodyPr wrap="square" rtlCol="0">
            <a:spAutoFit/>
          </a:bodyPr>
          <a:lstStyle/>
          <a:p>
            <a:r>
              <a:rPr lang="fr-FR" sz="900" b="1" dirty="0" smtClean="0">
                <a:solidFill>
                  <a:srgbClr val="B80F1C"/>
                </a:solidFill>
              </a:rPr>
              <a:t>ROCHE </a:t>
            </a:r>
          </a:p>
          <a:p>
            <a:r>
              <a:rPr lang="fr-FR" sz="900" b="1" dirty="0" smtClean="0">
                <a:solidFill>
                  <a:srgbClr val="B80F1C"/>
                </a:solidFill>
                <a:hlinkClick r:id="rId5"/>
              </a:rPr>
              <a:t>www.accu-chek.fr</a:t>
            </a:r>
            <a:endParaRPr lang="fr-FR" sz="900" b="1" dirty="0">
              <a:solidFill>
                <a:srgbClr val="B80F1C"/>
              </a:solidFill>
            </a:endParaRPr>
          </a:p>
          <a:p>
            <a:endParaRPr lang="fr-FR" sz="900" b="1" dirty="0">
              <a:solidFill>
                <a:srgbClr val="B80F1C"/>
              </a:solidFill>
            </a:endParaRPr>
          </a:p>
        </p:txBody>
      </p:sp>
      <p:sp>
        <p:nvSpPr>
          <p:cNvPr id="15" name="ZoneTexte 14"/>
          <p:cNvSpPr txBox="1"/>
          <p:nvPr/>
        </p:nvSpPr>
        <p:spPr>
          <a:xfrm>
            <a:off x="7632340" y="12504"/>
            <a:ext cx="1800200" cy="246221"/>
          </a:xfrm>
          <a:prstGeom prst="rect">
            <a:avLst/>
          </a:prstGeom>
          <a:noFill/>
        </p:spPr>
        <p:txBody>
          <a:bodyPr wrap="square" rtlCol="0">
            <a:spAutoFit/>
          </a:bodyPr>
          <a:lstStyle/>
          <a:p>
            <a:r>
              <a:rPr lang="fr-FR" sz="1000" dirty="0" smtClean="0"/>
              <a:t>Fabricant non partenaire</a:t>
            </a:r>
            <a:endParaRPr lang="fr-FR" sz="1000" dirty="0"/>
          </a:p>
        </p:txBody>
      </p:sp>
      <p:pic>
        <p:nvPicPr>
          <p:cNvPr id="3" name="Image 2"/>
          <p:cNvPicPr>
            <a:picLocks noChangeAspect="1"/>
          </p:cNvPicPr>
          <p:nvPr/>
        </p:nvPicPr>
        <p:blipFill rotWithShape="1">
          <a:blip r:embed="rId6" cstate="print">
            <a:extLst>
              <a:ext uri="{28A0092B-C50C-407E-A947-70E740481C1C}">
                <a14:useLocalDpi xmlns:a14="http://schemas.microsoft.com/office/drawing/2010/main" val="0"/>
              </a:ext>
            </a:extLst>
          </a:blip>
          <a:srcRect l="-18732" t="-14378" r="-5647" b="40065"/>
          <a:stretch/>
        </p:blipFill>
        <p:spPr>
          <a:xfrm>
            <a:off x="6336673" y="4437112"/>
            <a:ext cx="1462128" cy="829151"/>
          </a:xfrm>
          <a:prstGeom prst="rect">
            <a:avLst/>
          </a:prstGeom>
        </p:spPr>
      </p:pic>
    </p:spTree>
    <p:extLst>
      <p:ext uri="{BB962C8B-B14F-4D97-AF65-F5344CB8AC3E}">
        <p14:creationId xmlns:p14="http://schemas.microsoft.com/office/powerpoint/2010/main" val="12720720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p:cNvSpPr txBox="1"/>
          <p:nvPr/>
        </p:nvSpPr>
        <p:spPr>
          <a:xfrm>
            <a:off x="8532440" y="44624"/>
            <a:ext cx="504056" cy="369332"/>
          </a:xfrm>
          <a:prstGeom prst="rect">
            <a:avLst/>
          </a:prstGeom>
          <a:noFill/>
        </p:spPr>
        <p:txBody>
          <a:bodyPr wrap="square" rtlCol="0">
            <a:spAutoFit/>
          </a:bodyPr>
          <a:lstStyle/>
          <a:p>
            <a:pPr algn="ctr"/>
            <a:r>
              <a:rPr lang="fr-FR" dirty="0" smtClean="0">
                <a:solidFill>
                  <a:schemeClr val="bg1"/>
                </a:solidFill>
              </a:rPr>
              <a:t>5</a:t>
            </a:r>
            <a:endParaRPr lang="fr-FR" dirty="0">
              <a:solidFill>
                <a:schemeClr val="bg1"/>
              </a:solidFill>
            </a:endParaRPr>
          </a:p>
        </p:txBody>
      </p:sp>
      <p:sp>
        <p:nvSpPr>
          <p:cNvPr id="2" name="Rectangle 1"/>
          <p:cNvSpPr/>
          <p:nvPr/>
        </p:nvSpPr>
        <p:spPr>
          <a:xfrm>
            <a:off x="7241938" y="6610436"/>
            <a:ext cx="998992" cy="215444"/>
          </a:xfrm>
          <a:prstGeom prst="rect">
            <a:avLst/>
          </a:prstGeom>
        </p:spPr>
        <p:txBody>
          <a:bodyPr wrap="none">
            <a:spAutoFit/>
          </a:bodyPr>
          <a:lstStyle/>
          <a:p>
            <a:pPr algn="ctr"/>
            <a:r>
              <a:rPr lang="fr-FR" sz="800" dirty="0" smtClean="0"/>
              <a:t>*Non Communiqué</a:t>
            </a:r>
            <a:endParaRPr lang="fr-FR" sz="800" dirty="0"/>
          </a:p>
        </p:txBody>
      </p:sp>
      <p:pic>
        <p:nvPicPr>
          <p:cNvPr id="9" name="Imag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41975" y="6262035"/>
            <a:ext cx="936104" cy="595965"/>
          </a:xfrm>
          <a:prstGeom prst="rect">
            <a:avLst/>
          </a:prstGeom>
        </p:spPr>
      </p:pic>
      <p:graphicFrame>
        <p:nvGraphicFramePr>
          <p:cNvPr id="11" name="Espace réservé du contenu 10"/>
          <p:cNvGraphicFramePr>
            <a:graphicFrameLocks noGrp="1"/>
          </p:cNvGraphicFramePr>
          <p:nvPr>
            <p:ph idx="1"/>
            <p:extLst>
              <p:ext uri="{D42A27DB-BD31-4B8C-83A1-F6EECF244321}">
                <p14:modId xmlns:p14="http://schemas.microsoft.com/office/powerpoint/2010/main" val="3352909787"/>
              </p:ext>
            </p:extLst>
          </p:nvPr>
        </p:nvGraphicFramePr>
        <p:xfrm>
          <a:off x="35496" y="12504"/>
          <a:ext cx="9108503" cy="6813374"/>
        </p:xfrm>
        <a:graphic>
          <a:graphicData uri="http://schemas.openxmlformats.org/drawingml/2006/table">
            <a:tbl>
              <a:tblPr firstRow="1" bandRow="1">
                <a:tableStyleId>{5C22544A-7EE6-4342-B048-85BDC9FD1C3A}</a:tableStyleId>
              </a:tblPr>
              <a:tblGrid>
                <a:gridCol w="1215683"/>
                <a:gridCol w="3335792"/>
                <a:gridCol w="1437344"/>
                <a:gridCol w="3119684"/>
              </a:tblGrid>
              <a:tr h="735377">
                <a:tc gridSpan="4">
                  <a:txBody>
                    <a:bodyPr/>
                    <a:lstStyle/>
                    <a:p>
                      <a:pPr marL="0" marR="0" lvl="5" indent="0" algn="ctr" defTabSz="914400" rtl="0" eaLnBrk="1" fontAlgn="auto" latinLnBrk="0" hangingPunct="1">
                        <a:lnSpc>
                          <a:spcPct val="100000"/>
                        </a:lnSpc>
                        <a:spcBef>
                          <a:spcPts val="0"/>
                        </a:spcBef>
                        <a:spcAft>
                          <a:spcPts val="0"/>
                        </a:spcAft>
                        <a:buClrTx/>
                        <a:buSzTx/>
                        <a:buFontTx/>
                        <a:buNone/>
                        <a:tabLst/>
                        <a:defRPr/>
                      </a:pPr>
                      <a:r>
                        <a:rPr lang="fr-FR" sz="1600" b="1" u="sng" dirty="0" smtClean="0">
                          <a:solidFill>
                            <a:srgbClr val="C00000"/>
                          </a:solidFill>
                        </a:rPr>
                        <a:t>ACCU-CHEK INSIGHT</a:t>
                      </a:r>
                      <a:r>
                        <a:rPr lang="fr-FR" sz="1600" b="1" u="sng" strike="noStrike" dirty="0" smtClean="0">
                          <a:solidFill>
                            <a:srgbClr val="C00000"/>
                          </a:solidFill>
                          <a:effectLst/>
                          <a:latin typeface="+mn-lt"/>
                        </a:rPr>
                        <a:t>®</a:t>
                      </a:r>
                      <a:r>
                        <a:rPr lang="fr-FR" sz="1800" b="1" u="none" strike="noStrike" baseline="0" dirty="0" smtClean="0">
                          <a:solidFill>
                            <a:schemeClr val="tx1"/>
                          </a:solidFill>
                          <a:effectLst/>
                          <a:latin typeface="+mn-lt"/>
                        </a:rPr>
                        <a:t> </a:t>
                      </a:r>
                    </a:p>
                    <a:p>
                      <a:pPr marL="0" marR="0" lvl="5" indent="0" algn="ctr" defTabSz="914400" rtl="0" eaLnBrk="1" fontAlgn="auto" latinLnBrk="0" hangingPunct="1">
                        <a:lnSpc>
                          <a:spcPct val="100000"/>
                        </a:lnSpc>
                        <a:spcBef>
                          <a:spcPts val="0"/>
                        </a:spcBef>
                        <a:spcAft>
                          <a:spcPts val="0"/>
                        </a:spcAft>
                        <a:buClrTx/>
                        <a:buSzTx/>
                        <a:buFontTx/>
                        <a:buNone/>
                        <a:tabLst/>
                        <a:defRPr/>
                      </a:pPr>
                      <a:r>
                        <a:rPr lang="fr-FR" sz="1200" b="0" u="none" dirty="0" smtClean="0">
                          <a:solidFill>
                            <a:srgbClr val="C00000"/>
                          </a:solidFill>
                        </a:rPr>
                        <a:t>Source:</a:t>
                      </a:r>
                      <a:r>
                        <a:rPr lang="fr-FR" sz="1200" b="0" u="none" baseline="0" dirty="0" smtClean="0">
                          <a:solidFill>
                            <a:srgbClr val="C00000"/>
                          </a:solidFill>
                        </a:rPr>
                        <a:t> </a:t>
                      </a:r>
                      <a:r>
                        <a:rPr lang="fr-FR" sz="1200" b="0" u="none" baseline="0" dirty="0" smtClean="0">
                          <a:solidFill>
                            <a:srgbClr val="C00000"/>
                          </a:solidFill>
                          <a:hlinkClick r:id="rId4"/>
                        </a:rPr>
                        <a:t>www.accu-chek.fr</a:t>
                      </a:r>
                      <a:endParaRPr lang="fr-FR" sz="1200" b="0" u="none" baseline="0" dirty="0" smtClean="0">
                        <a:solidFill>
                          <a:srgbClr val="C00000"/>
                        </a:solidFill>
                      </a:endParaRPr>
                    </a:p>
                    <a:p>
                      <a:pPr marL="0" marR="0" lvl="5" indent="0" algn="ctr" defTabSz="914400" rtl="0" eaLnBrk="1" fontAlgn="auto" latinLnBrk="0" hangingPunct="1">
                        <a:lnSpc>
                          <a:spcPct val="100000"/>
                        </a:lnSpc>
                        <a:spcBef>
                          <a:spcPts val="0"/>
                        </a:spcBef>
                        <a:spcAft>
                          <a:spcPts val="0"/>
                        </a:spcAft>
                        <a:buClrTx/>
                        <a:buSzTx/>
                        <a:buFontTx/>
                        <a:buNone/>
                        <a:tabLst/>
                        <a:defRPr/>
                      </a:pPr>
                      <a:endParaRPr lang="fr-FR" sz="1200" b="0" u="none" baseline="0" dirty="0" smtClean="0">
                        <a:solidFill>
                          <a:srgbClr val="C00000"/>
                        </a:solidFill>
                      </a:endParaRPr>
                    </a:p>
                  </a:txBody>
                  <a:tcPr>
                    <a:solidFill>
                      <a:schemeClr val="bg1"/>
                    </a:solidFill>
                  </a:tcPr>
                </a:tc>
                <a:tc hMerge="1">
                  <a:txBody>
                    <a:bodyPr/>
                    <a:lstStyle/>
                    <a:p>
                      <a:endParaRPr lang="fr-FR" dirty="0">
                        <a:solidFill>
                          <a:srgbClr val="C00000"/>
                        </a:solidFill>
                      </a:endParaRPr>
                    </a:p>
                  </a:txBody>
                  <a:tcPr>
                    <a:solidFill>
                      <a:srgbClr val="B80F1C"/>
                    </a:solidFill>
                  </a:tcPr>
                </a:tc>
                <a:tc hMerge="1">
                  <a:txBody>
                    <a:bodyPr/>
                    <a:lstStyle/>
                    <a:p>
                      <a:endParaRPr lang="fr-FR" dirty="0">
                        <a:solidFill>
                          <a:srgbClr val="C00000"/>
                        </a:solidFill>
                      </a:endParaRPr>
                    </a:p>
                  </a:txBody>
                  <a:tcPr>
                    <a:solidFill>
                      <a:srgbClr val="B80F1C"/>
                    </a:solidFill>
                  </a:tcPr>
                </a:tc>
                <a:tc hMerge="1">
                  <a:txBody>
                    <a:bodyPr/>
                    <a:lstStyle/>
                    <a:p>
                      <a:endParaRPr lang="fr-FR" dirty="0">
                        <a:solidFill>
                          <a:srgbClr val="C00000"/>
                        </a:solidFill>
                      </a:endParaRPr>
                    </a:p>
                  </a:txBody>
                  <a:tcPr>
                    <a:solidFill>
                      <a:srgbClr val="B80F1C"/>
                    </a:solidFill>
                  </a:tcPr>
                </a:tc>
              </a:tr>
              <a:tr h="398329">
                <a:tc>
                  <a:txBody>
                    <a:bodyPr/>
                    <a:lstStyle/>
                    <a:p>
                      <a:pPr marL="0" lvl="1" algn="l" defTabSz="914400" rtl="0" eaLnBrk="1" fontAlgn="ctr" latinLnBrk="0" hangingPunct="1"/>
                      <a:r>
                        <a:rPr lang="fr-FR" sz="1000" b="1" kern="1200" dirty="0" smtClean="0">
                          <a:solidFill>
                            <a:schemeClr val="dk1"/>
                          </a:solidFill>
                          <a:latin typeface="+mn-lt"/>
                          <a:ea typeface="+mn-ea"/>
                          <a:cs typeface="+mn-cs"/>
                        </a:rPr>
                        <a:t>TAILLE ET POIDS</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r>
                        <a:rPr lang="fr-FR" sz="1000" b="0" i="0" u="none" strike="noStrike" baseline="0" dirty="0" smtClean="0">
                          <a:solidFill>
                            <a:srgbClr val="000000"/>
                          </a:solidFill>
                          <a:effectLst/>
                          <a:latin typeface="Calibri" panose="020F0502020204030204" pitchFamily="34" charset="0"/>
                        </a:rPr>
                        <a:t>  84 x 52 x 19 mm 99 g vide</a:t>
                      </a:r>
                      <a:r>
                        <a:rPr lang="fr-FR" sz="1000" b="0" i="0" u="none" strike="noStrike" dirty="0" smtClean="0">
                          <a:solidFill>
                            <a:srgbClr val="000000"/>
                          </a:solidFill>
                          <a:effectLst/>
                          <a:latin typeface="Calibri" panose="020F0502020204030204" pitchFamily="34" charset="0"/>
                        </a:rPr>
                        <a:t>/ 115 </a:t>
                      </a:r>
                      <a:r>
                        <a:rPr lang="fr-FR" sz="1000" b="0" i="0" u="none" strike="noStrike" dirty="0">
                          <a:solidFill>
                            <a:srgbClr val="000000"/>
                          </a:solidFill>
                          <a:effectLst/>
                          <a:latin typeface="Calibri" panose="020F0502020204030204" pitchFamily="34" charset="0"/>
                        </a:rPr>
                        <a:t>g prêt à fonctionner</a:t>
                      </a:r>
                    </a:p>
                  </a:txBody>
                  <a:tcPr marL="9525" marR="9525" marT="9525" marB="0" anchor="ctr">
                    <a:solidFill>
                      <a:schemeClr val="bg1"/>
                    </a:solidFill>
                  </a:tcPr>
                </a:tc>
                <a:tc>
                  <a:txBody>
                    <a:bodyPr/>
                    <a:lstStyle/>
                    <a:p>
                      <a:pPr marL="0" marR="0" lvl="1" indent="0" algn="l" defTabSz="914400" rtl="0" eaLnBrk="1" fontAlgn="ctr" latinLnBrk="0" hangingPunct="1">
                        <a:lnSpc>
                          <a:spcPct val="100000"/>
                        </a:lnSpc>
                        <a:spcBef>
                          <a:spcPts val="0"/>
                        </a:spcBef>
                        <a:spcAft>
                          <a:spcPts val="0"/>
                        </a:spcAft>
                        <a:buClrTx/>
                        <a:buSzTx/>
                        <a:buFontTx/>
                        <a:buNone/>
                        <a:tabLst/>
                        <a:defRPr/>
                      </a:pPr>
                      <a:r>
                        <a:rPr lang="fr-FR" sz="1000" b="1" kern="1200" dirty="0" smtClean="0">
                          <a:solidFill>
                            <a:schemeClr val="dk1"/>
                          </a:solidFill>
                          <a:latin typeface="+mn-lt"/>
                          <a:ea typeface="+mn-ea"/>
                          <a:cs typeface="+mn-cs"/>
                        </a:rPr>
                        <a:t>ETANCHEITE</a:t>
                      </a:r>
                    </a:p>
                    <a:p>
                      <a:endParaRPr lang="fr-FR" sz="1000" dirty="0"/>
                    </a:p>
                  </a:txBody>
                  <a:tcPr anchor="ctr">
                    <a:solidFill>
                      <a:schemeClr val="bg1">
                        <a:lumMod val="85000"/>
                      </a:schemeClr>
                    </a:solidFill>
                  </a:tcPr>
                </a:tc>
                <a:tc>
                  <a:txBody>
                    <a:bodyPr/>
                    <a:lstStyle/>
                    <a:p>
                      <a:pPr algn="l" fontAlgn="b"/>
                      <a:r>
                        <a:rPr lang="fr-FR" sz="1100" b="0" i="0" u="none" strike="noStrike" dirty="0" smtClean="0">
                          <a:solidFill>
                            <a:srgbClr val="000000"/>
                          </a:solidFill>
                          <a:effectLst/>
                          <a:latin typeface="Calibri" panose="020F0502020204030204" pitchFamily="34" charset="0"/>
                        </a:rPr>
                        <a:t> </a:t>
                      </a:r>
                      <a:endParaRPr lang="fr-FR" sz="1100" b="0" i="0" u="none" strike="noStrike" dirty="0">
                        <a:solidFill>
                          <a:srgbClr val="000000"/>
                        </a:solidFill>
                        <a:effectLst/>
                        <a:latin typeface="Calibri" panose="020F0502020204030204" pitchFamily="34" charset="0"/>
                      </a:endParaRPr>
                    </a:p>
                  </a:txBody>
                  <a:tcPr marL="9525" marR="9525" marT="9525" marB="0" anchor="ctr">
                    <a:solidFill>
                      <a:schemeClr val="bg1"/>
                    </a:solidFill>
                  </a:tcPr>
                </a:tc>
              </a:tr>
              <a:tr h="398329">
                <a:tc>
                  <a:txBody>
                    <a:bodyPr/>
                    <a:lstStyle/>
                    <a:p>
                      <a:pPr marL="0" lvl="1" algn="l" defTabSz="914400" rtl="0" eaLnBrk="1" fontAlgn="ctr" latinLnBrk="0" hangingPunct="1"/>
                      <a:r>
                        <a:rPr lang="fr-FR" sz="1000" b="1" kern="1200" dirty="0" smtClean="0">
                          <a:solidFill>
                            <a:schemeClr val="dk1"/>
                          </a:solidFill>
                          <a:latin typeface="+mn-lt"/>
                          <a:ea typeface="+mn-ea"/>
                          <a:cs typeface="+mn-cs"/>
                        </a:rPr>
                        <a:t>ECRAN</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endParaRPr lang="fr-FR" sz="1000" b="0" i="0" u="none" strike="noStrike" dirty="0">
                        <a:solidFill>
                          <a:srgbClr val="000000"/>
                        </a:solidFill>
                        <a:effectLst/>
                        <a:latin typeface="Calibri" panose="020F0502020204030204" pitchFamily="34" charset="0"/>
                      </a:endParaRPr>
                    </a:p>
                  </a:txBody>
                  <a:tcPr marL="108000" marR="9525" marT="9525" marB="0" anchor="ctr">
                    <a:solidFill>
                      <a:schemeClr val="bg1"/>
                    </a:solidFill>
                  </a:tcPr>
                </a:tc>
                <a:tc>
                  <a:txBody>
                    <a:bodyPr/>
                    <a:lstStyle/>
                    <a:p>
                      <a:pPr marL="0" lvl="1" algn="l" defTabSz="914400" rtl="0" eaLnBrk="1" fontAlgn="ctr" latinLnBrk="0" hangingPunct="1"/>
                      <a:r>
                        <a:rPr lang="fr-FR" sz="1000" b="1" kern="1200" dirty="0" smtClean="0">
                          <a:solidFill>
                            <a:schemeClr val="dk1"/>
                          </a:solidFill>
                          <a:latin typeface="+mn-lt"/>
                          <a:ea typeface="+mn-ea"/>
                          <a:cs typeface="+mn-cs"/>
                        </a:rPr>
                        <a:t>TEMPERATURES EXTREMES</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r>
                        <a:rPr lang="fr-FR" sz="1000" b="0" i="0" u="none" strike="noStrike" dirty="0" smtClean="0">
                          <a:solidFill>
                            <a:srgbClr val="000000"/>
                          </a:solidFill>
                          <a:effectLst/>
                          <a:latin typeface="Calibri" panose="020F0502020204030204" pitchFamily="34" charset="0"/>
                        </a:rPr>
                        <a:t>Lors du</a:t>
                      </a:r>
                      <a:r>
                        <a:rPr lang="fr-FR" sz="1000" b="0" i="0" u="none" strike="noStrike" baseline="0" dirty="0" smtClean="0">
                          <a:solidFill>
                            <a:srgbClr val="000000"/>
                          </a:solidFill>
                          <a:effectLst/>
                          <a:latin typeface="Calibri" panose="020F0502020204030204" pitchFamily="34" charset="0"/>
                        </a:rPr>
                        <a:t> fonctionnement entre </a:t>
                      </a:r>
                      <a:r>
                        <a:rPr lang="fr-FR" sz="1000" b="0" i="0" u="none" strike="noStrike" dirty="0" smtClean="0">
                          <a:solidFill>
                            <a:srgbClr val="000000"/>
                          </a:solidFill>
                          <a:effectLst/>
                          <a:latin typeface="Calibri" panose="020F0502020204030204" pitchFamily="34" charset="0"/>
                        </a:rPr>
                        <a:t>5 °C et +37 °C</a:t>
                      </a:r>
                    </a:p>
                    <a:p>
                      <a:pPr algn="l" fontAlgn="b"/>
                      <a:r>
                        <a:rPr lang="fr-FR" sz="1000" b="0" i="0" u="none" strike="noStrike" dirty="0" smtClean="0">
                          <a:solidFill>
                            <a:srgbClr val="000000"/>
                          </a:solidFill>
                          <a:effectLst/>
                          <a:latin typeface="Calibri" panose="020F0502020204030204" pitchFamily="34" charset="0"/>
                        </a:rPr>
                        <a:t>Lors du stockage</a:t>
                      </a:r>
                      <a:r>
                        <a:rPr lang="fr-FR" sz="1000" b="0" i="0" u="none" strike="noStrike" baseline="0" dirty="0" smtClean="0">
                          <a:solidFill>
                            <a:srgbClr val="000000"/>
                          </a:solidFill>
                          <a:effectLst/>
                          <a:latin typeface="Calibri" panose="020F0502020204030204" pitchFamily="34" charset="0"/>
                        </a:rPr>
                        <a:t> entre</a:t>
                      </a:r>
                      <a:r>
                        <a:rPr lang="fr-FR" sz="1000" b="0" i="0" u="none" strike="noStrike" dirty="0" smtClean="0">
                          <a:solidFill>
                            <a:srgbClr val="000000"/>
                          </a:solidFill>
                          <a:effectLst/>
                          <a:latin typeface="Calibri" panose="020F0502020204030204" pitchFamily="34" charset="0"/>
                        </a:rPr>
                        <a:t>+5°C</a:t>
                      </a:r>
                      <a:r>
                        <a:rPr lang="fr-FR" sz="1000" b="0" i="0" u="none" strike="noStrike" baseline="0" dirty="0" smtClean="0">
                          <a:solidFill>
                            <a:srgbClr val="000000"/>
                          </a:solidFill>
                          <a:effectLst/>
                          <a:latin typeface="Calibri" panose="020F0502020204030204" pitchFamily="34" charset="0"/>
                        </a:rPr>
                        <a:t> et +45°C</a:t>
                      </a:r>
                      <a:endParaRPr lang="fr-FR" sz="1000" b="0" i="0" u="none" strike="noStrike" dirty="0">
                        <a:solidFill>
                          <a:srgbClr val="000000"/>
                        </a:solidFill>
                        <a:effectLst/>
                        <a:latin typeface="Calibri" panose="020F0502020204030204" pitchFamily="34" charset="0"/>
                      </a:endParaRPr>
                    </a:p>
                  </a:txBody>
                  <a:tcPr marL="108000" marR="9525" marT="9525" marB="0" anchor="ctr">
                    <a:solidFill>
                      <a:schemeClr val="bg1"/>
                    </a:solidFill>
                  </a:tcPr>
                </a:tc>
              </a:tr>
              <a:tr h="551533">
                <a:tc>
                  <a:txBody>
                    <a:bodyPr/>
                    <a:lstStyle/>
                    <a:p>
                      <a:pPr marL="0" algn="l" defTabSz="914400" rtl="0" eaLnBrk="1" fontAlgn="b" latinLnBrk="0" hangingPunct="1"/>
                      <a:r>
                        <a:rPr lang="fr-FR" sz="1000" b="1" kern="1200" dirty="0" smtClean="0">
                          <a:solidFill>
                            <a:schemeClr val="dk1"/>
                          </a:solidFill>
                          <a:latin typeface="+mn-lt"/>
                          <a:ea typeface="+mn-ea"/>
                          <a:cs typeface="+mn-cs"/>
                        </a:rPr>
                        <a:t>CONTENANCE DU RESERVOIR</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r>
                        <a:rPr lang="fr-FR" sz="1000" b="0" i="0" u="none" strike="noStrike" baseline="0" dirty="0" smtClean="0">
                          <a:solidFill>
                            <a:srgbClr val="000000"/>
                          </a:solidFill>
                          <a:effectLst/>
                          <a:latin typeface="Calibri" panose="020F0502020204030204" pitchFamily="34" charset="0"/>
                        </a:rPr>
                        <a:t>Réservoir d’insuline Accu-</a:t>
                      </a:r>
                      <a:r>
                        <a:rPr lang="fr-FR" sz="1000" b="0" i="0" u="none" strike="noStrike" baseline="0" dirty="0" err="1" smtClean="0">
                          <a:solidFill>
                            <a:srgbClr val="000000"/>
                          </a:solidFill>
                          <a:effectLst/>
                          <a:latin typeface="Calibri" panose="020F0502020204030204" pitchFamily="34" charset="0"/>
                        </a:rPr>
                        <a:t>Chek</a:t>
                      </a:r>
                      <a:r>
                        <a:rPr lang="fr-FR" sz="1000" b="0" i="0" u="none" strike="noStrike" baseline="0" dirty="0" smtClean="0">
                          <a:solidFill>
                            <a:srgbClr val="000000"/>
                          </a:solidFill>
                          <a:effectLst/>
                          <a:latin typeface="Calibri" panose="020F0502020204030204" pitchFamily="34" charset="0"/>
                        </a:rPr>
                        <a:t> Insight de 2,0 ml à remplir soi-même</a:t>
                      </a:r>
                      <a:endParaRPr lang="fr-FR" sz="1000" b="0" i="0" u="none" strike="noStrike" dirty="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marL="0" lvl="1" algn="l" defTabSz="914400" rtl="0" eaLnBrk="1" fontAlgn="ctr" latinLnBrk="0" hangingPunct="1"/>
                      <a:r>
                        <a:rPr lang="fr-FR" sz="1000" b="1" kern="1200" dirty="0" smtClean="0">
                          <a:solidFill>
                            <a:schemeClr val="dk1"/>
                          </a:solidFill>
                          <a:latin typeface="+mn-lt"/>
                          <a:ea typeface="+mn-ea"/>
                          <a:cs typeface="+mn-cs"/>
                        </a:rPr>
                        <a:t>ALARME VISUELLE ET SONORE ET VIBRATOIRE</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endParaRPr lang="fr-FR" sz="1000" b="0" i="0" u="none" strike="noStrike" dirty="0">
                        <a:solidFill>
                          <a:srgbClr val="000000"/>
                        </a:solidFill>
                        <a:effectLst/>
                        <a:latin typeface="Calibri" panose="020F0502020204030204" pitchFamily="34" charset="0"/>
                      </a:endParaRPr>
                    </a:p>
                  </a:txBody>
                  <a:tcPr marL="108000" marR="9525" marT="9525" marB="0" anchor="ctr">
                    <a:solidFill>
                      <a:schemeClr val="bg1"/>
                    </a:solidFill>
                  </a:tcPr>
                </a:tc>
              </a:tr>
              <a:tr h="714831">
                <a:tc>
                  <a:txBody>
                    <a:bodyPr/>
                    <a:lstStyle/>
                    <a:p>
                      <a:pPr marL="0" algn="l" defTabSz="914400" rtl="0" eaLnBrk="1" fontAlgn="b" latinLnBrk="0" hangingPunct="1"/>
                      <a:r>
                        <a:rPr lang="fr-FR" sz="1000" b="1" kern="1200" dirty="0" smtClean="0">
                          <a:solidFill>
                            <a:schemeClr val="dk1"/>
                          </a:solidFill>
                          <a:latin typeface="+mn-lt"/>
                          <a:ea typeface="+mn-ea"/>
                          <a:cs typeface="+mn-cs"/>
                        </a:rPr>
                        <a:t>CATHETERS UTILISABLES</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marL="0" algn="l" defTabSz="914400" rtl="0" eaLnBrk="1" fontAlgn="b" latinLnBrk="0" hangingPunct="1"/>
                      <a:r>
                        <a:rPr lang="fr-FR" sz="1000" b="0" i="0" u="none" strike="noStrike" kern="1200" dirty="0" smtClean="0">
                          <a:solidFill>
                            <a:srgbClr val="000000"/>
                          </a:solidFill>
                          <a:effectLst/>
                          <a:latin typeface="Calibri" panose="020F0502020204030204" pitchFamily="34" charset="0"/>
                          <a:ea typeface="+mn-ea"/>
                          <a:cs typeface="+mn-cs"/>
                        </a:rPr>
                        <a:t>Dispositifs de perfusion Accu-</a:t>
                      </a:r>
                      <a:r>
                        <a:rPr lang="fr-FR" sz="1000" b="0" i="0" u="none" strike="noStrike" kern="1200" dirty="0" err="1" smtClean="0">
                          <a:solidFill>
                            <a:srgbClr val="000000"/>
                          </a:solidFill>
                          <a:effectLst/>
                          <a:latin typeface="Calibri" panose="020F0502020204030204" pitchFamily="34" charset="0"/>
                          <a:ea typeface="+mn-ea"/>
                          <a:cs typeface="+mn-cs"/>
                        </a:rPr>
                        <a:t>Chek</a:t>
                      </a:r>
                      <a:r>
                        <a:rPr lang="fr-FR" sz="1000" b="0" i="0" u="none" strike="noStrike" kern="1200" dirty="0" smtClean="0">
                          <a:solidFill>
                            <a:srgbClr val="000000"/>
                          </a:solidFill>
                          <a:effectLst/>
                          <a:latin typeface="Calibri" panose="020F0502020204030204" pitchFamily="34" charset="0"/>
                          <a:ea typeface="+mn-ea"/>
                          <a:cs typeface="+mn-cs"/>
                        </a:rPr>
                        <a:t> Insight avec connecteur propriétaire</a:t>
                      </a:r>
                      <a:endParaRPr lang="fr-FR" sz="1000" b="0" i="0" u="none" strike="noStrike" kern="1200" dirty="0">
                        <a:solidFill>
                          <a:srgbClr val="000000"/>
                        </a:solidFill>
                        <a:effectLst/>
                        <a:latin typeface="Calibri" panose="020F0502020204030204" pitchFamily="34" charset="0"/>
                        <a:ea typeface="+mn-ea"/>
                        <a:cs typeface="+mn-cs"/>
                      </a:endParaRPr>
                    </a:p>
                  </a:txBody>
                  <a:tcPr marL="9525" marR="9525" marT="9525" marB="0" anchor="ctr">
                    <a:solidFill>
                      <a:schemeClr val="bg1"/>
                    </a:solidFill>
                  </a:tcPr>
                </a:tc>
                <a:tc>
                  <a:txBody>
                    <a:bodyPr/>
                    <a:lstStyle/>
                    <a:p>
                      <a:pPr marL="0" lvl="1" algn="l" defTabSz="914400" rtl="0" eaLnBrk="1" fontAlgn="ctr" latinLnBrk="0" hangingPunct="1"/>
                      <a:r>
                        <a:rPr lang="fr-FR" sz="1000" b="1" kern="1200" dirty="0" smtClean="0">
                          <a:solidFill>
                            <a:schemeClr val="dk1"/>
                          </a:solidFill>
                          <a:latin typeface="+mn-lt"/>
                          <a:ea typeface="+mn-ea"/>
                          <a:cs typeface="+mn-cs"/>
                        </a:rPr>
                        <a:t>HISTORIQUE</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r>
                        <a:rPr lang="fr-FR" sz="1000" b="0" i="0" u="none" strike="noStrike" dirty="0" smtClean="0">
                          <a:solidFill>
                            <a:srgbClr val="000000"/>
                          </a:solidFill>
                          <a:effectLst/>
                          <a:latin typeface="Calibri" panose="020F0502020204030204" pitchFamily="34" charset="0"/>
                        </a:rPr>
                        <a:t>L’heure et la date sont conservées en mémoire pendant environ 10 heures après le retrait de la pile</a:t>
                      </a:r>
                      <a:endParaRPr lang="fr-FR" sz="1000" b="0" i="0" u="none" strike="noStrike" dirty="0">
                        <a:solidFill>
                          <a:srgbClr val="000000"/>
                        </a:solidFill>
                        <a:effectLst/>
                        <a:latin typeface="Calibri" panose="020F0502020204030204" pitchFamily="34" charset="0"/>
                      </a:endParaRPr>
                    </a:p>
                  </a:txBody>
                  <a:tcPr marL="108000" marR="9525" marT="9525" marB="0" anchor="ctr">
                    <a:solidFill>
                      <a:schemeClr val="bg1"/>
                    </a:solidFill>
                  </a:tcPr>
                </a:tc>
              </a:tr>
              <a:tr h="1459687">
                <a:tc>
                  <a:txBody>
                    <a:bodyPr/>
                    <a:lstStyle/>
                    <a:p>
                      <a:pPr marL="0" algn="l" defTabSz="914400" rtl="0" eaLnBrk="1" fontAlgn="b" latinLnBrk="0" hangingPunct="1"/>
                      <a:r>
                        <a:rPr lang="fr-FR" sz="1000" b="1" kern="1200" dirty="0" smtClean="0">
                          <a:solidFill>
                            <a:schemeClr val="dk1"/>
                          </a:solidFill>
                          <a:latin typeface="+mn-lt"/>
                          <a:ea typeface="+mn-ea"/>
                          <a:cs typeface="+mn-cs"/>
                        </a:rPr>
                        <a:t>DEBIT DE BASE</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r>
                        <a:rPr lang="pt-BR" sz="1000" b="0" i="0" u="none" strike="noStrike" dirty="0" smtClean="0">
                          <a:solidFill>
                            <a:srgbClr val="000000"/>
                          </a:solidFill>
                          <a:effectLst/>
                          <a:latin typeface="Calibri" panose="020F0502020204030204" pitchFamily="34" charset="0"/>
                        </a:rPr>
                        <a:t>Débit de base min. 0,02</a:t>
                      </a:r>
                      <a:r>
                        <a:rPr lang="pt-BR" sz="1000" b="0" i="0" u="none" strike="noStrike" baseline="0" dirty="0" smtClean="0">
                          <a:solidFill>
                            <a:srgbClr val="000000"/>
                          </a:solidFill>
                          <a:effectLst/>
                          <a:latin typeface="Calibri" panose="020F0502020204030204" pitchFamily="34" charset="0"/>
                        </a:rPr>
                        <a:t> U/h, max. 25 U/h</a:t>
                      </a:r>
                    </a:p>
                    <a:p>
                      <a:pPr algn="l" fontAlgn="b"/>
                      <a:endParaRPr lang="pt-BR" sz="1000" b="0" i="0" u="none" strike="noStrike" baseline="0" dirty="0" smtClean="0">
                        <a:solidFill>
                          <a:srgbClr val="000000"/>
                        </a:solidFill>
                        <a:effectLst/>
                        <a:latin typeface="Calibri" panose="020F0502020204030204" pitchFamily="34" charset="0"/>
                      </a:endParaRPr>
                    </a:p>
                    <a:p>
                      <a:pPr algn="l" fontAlgn="b"/>
                      <a:r>
                        <a:rPr lang="fr-FR" sz="1000" b="0" i="0" u="none" strike="noStrike" dirty="0" smtClean="0">
                          <a:solidFill>
                            <a:srgbClr val="000000"/>
                          </a:solidFill>
                          <a:effectLst/>
                          <a:latin typeface="Calibri" panose="020F0502020204030204" pitchFamily="34" charset="0"/>
                        </a:rPr>
                        <a:t>Ajustable par incréments de 10%,</a:t>
                      </a:r>
                      <a:r>
                        <a:rPr lang="fr-FR" sz="1000" b="0" i="0" u="none" strike="noStrike" baseline="0" dirty="0" smtClean="0">
                          <a:solidFill>
                            <a:srgbClr val="000000"/>
                          </a:solidFill>
                          <a:effectLst/>
                          <a:latin typeface="Calibri" panose="020F0502020204030204" pitchFamily="34" charset="0"/>
                        </a:rPr>
                        <a:t> </a:t>
                      </a:r>
                      <a:r>
                        <a:rPr lang="fr-FR" sz="1000" b="0" i="0" u="none" strike="noStrike" dirty="0" smtClean="0">
                          <a:solidFill>
                            <a:srgbClr val="000000"/>
                          </a:solidFill>
                          <a:effectLst/>
                          <a:latin typeface="Calibri" panose="020F0502020204030204" pitchFamily="34" charset="0"/>
                        </a:rPr>
                        <a:t>de 0 à 90%</a:t>
                      </a:r>
                      <a:r>
                        <a:rPr lang="fr-FR" sz="1000" b="0" i="0" u="none" strike="noStrike" baseline="0" dirty="0" smtClean="0">
                          <a:solidFill>
                            <a:srgbClr val="000000"/>
                          </a:solidFill>
                          <a:effectLst/>
                          <a:latin typeface="Calibri" panose="020F0502020204030204" pitchFamily="34" charset="0"/>
                        </a:rPr>
                        <a:t> </a:t>
                      </a:r>
                      <a:r>
                        <a:rPr lang="fr-FR" sz="1000" b="0" i="0" u="none" strike="noStrike" dirty="0" smtClean="0">
                          <a:solidFill>
                            <a:srgbClr val="000000"/>
                          </a:solidFill>
                          <a:effectLst/>
                          <a:latin typeface="Calibri" panose="020F0502020204030204" pitchFamily="34" charset="0"/>
                        </a:rPr>
                        <a:t>pour les diminutions, de 110 à 250%</a:t>
                      </a:r>
                      <a:r>
                        <a:rPr lang="fr-FR" sz="1000" b="0" i="0" u="none" strike="noStrike" baseline="0" dirty="0" smtClean="0">
                          <a:solidFill>
                            <a:srgbClr val="000000"/>
                          </a:solidFill>
                          <a:effectLst/>
                          <a:latin typeface="Calibri" panose="020F0502020204030204" pitchFamily="34" charset="0"/>
                        </a:rPr>
                        <a:t> </a:t>
                      </a:r>
                      <a:r>
                        <a:rPr lang="fr-FR" sz="1000" b="0" i="0" u="none" strike="noStrike" dirty="0" smtClean="0">
                          <a:solidFill>
                            <a:srgbClr val="000000"/>
                          </a:solidFill>
                          <a:effectLst/>
                          <a:latin typeface="Calibri" panose="020F0502020204030204" pitchFamily="34" charset="0"/>
                        </a:rPr>
                        <a:t>pour</a:t>
                      </a:r>
                    </a:p>
                    <a:p>
                      <a:pPr algn="l" fontAlgn="b"/>
                      <a:r>
                        <a:rPr lang="fr-FR" sz="1000" b="0" i="0" u="none" strike="noStrike" dirty="0" smtClean="0">
                          <a:solidFill>
                            <a:srgbClr val="000000"/>
                          </a:solidFill>
                          <a:effectLst/>
                          <a:latin typeface="Calibri" panose="020F0502020204030204" pitchFamily="34" charset="0"/>
                        </a:rPr>
                        <a:t>les augmentations. </a:t>
                      </a:r>
                    </a:p>
                    <a:p>
                      <a:pPr algn="l" fontAlgn="b"/>
                      <a:r>
                        <a:rPr lang="fr-FR" sz="1000" b="0" i="0" u="none" strike="noStrike" dirty="0" smtClean="0">
                          <a:solidFill>
                            <a:srgbClr val="000000"/>
                          </a:solidFill>
                          <a:effectLst/>
                          <a:latin typeface="Calibri" panose="020F0502020204030204" pitchFamily="34" charset="0"/>
                        </a:rPr>
                        <a:t>La durée est ajustable par intervalles de 15 minutes, jusqu’à un maximum de 24</a:t>
                      </a:r>
                      <a:r>
                        <a:rPr lang="fr-FR" sz="1000" b="0" i="0" u="none" strike="noStrike" baseline="0" dirty="0" smtClean="0">
                          <a:solidFill>
                            <a:srgbClr val="000000"/>
                          </a:solidFill>
                          <a:effectLst/>
                          <a:latin typeface="Calibri" panose="020F0502020204030204" pitchFamily="34" charset="0"/>
                        </a:rPr>
                        <a:t> h</a:t>
                      </a:r>
                    </a:p>
                    <a:p>
                      <a:pPr algn="l" fontAlgn="b"/>
                      <a:r>
                        <a:rPr lang="fr-FR" sz="1000" b="0" i="0" u="none" strike="noStrike" dirty="0" smtClean="0">
                          <a:solidFill>
                            <a:srgbClr val="000000"/>
                          </a:solidFill>
                          <a:effectLst/>
                          <a:latin typeface="Calibri" panose="020F0502020204030204" pitchFamily="34" charset="0"/>
                        </a:rPr>
                        <a:t>Par défaut, tout nouveau débit de base temporaire se voit attribuer la dernière durée programmée</a:t>
                      </a:r>
                    </a:p>
                  </a:txBody>
                  <a:tcPr marL="9525" marR="9525" marT="9525" marB="0" anchor="ctr">
                    <a:solidFill>
                      <a:schemeClr val="bg1"/>
                    </a:solidFill>
                  </a:tcPr>
                </a:tc>
                <a:tc>
                  <a:txBody>
                    <a:bodyPr/>
                    <a:lstStyle/>
                    <a:p>
                      <a:r>
                        <a:rPr lang="fr-FR" sz="1000" b="1" dirty="0" smtClean="0"/>
                        <a:t>LOGICIEL</a:t>
                      </a:r>
                      <a:endParaRPr lang="fr-FR" sz="1000" b="1" dirty="0"/>
                    </a:p>
                  </a:txBody>
                  <a:tcPr anchor="ctr">
                    <a:solidFill>
                      <a:schemeClr val="bg1">
                        <a:lumMod val="85000"/>
                      </a:schemeClr>
                    </a:solidFill>
                  </a:tcPr>
                </a:tc>
                <a:tc>
                  <a:txBody>
                    <a:bodyPr/>
                    <a:lstStyle/>
                    <a:p>
                      <a:pPr algn="l" fontAlgn="b"/>
                      <a:r>
                        <a:rPr lang="fr-FR" sz="1000" b="0" i="0" u="none" strike="noStrike" dirty="0" smtClean="0">
                          <a:solidFill>
                            <a:srgbClr val="000000"/>
                          </a:solidFill>
                          <a:effectLst/>
                          <a:latin typeface="Calibri" panose="020F0502020204030204" pitchFamily="34" charset="0"/>
                        </a:rPr>
                        <a:t>USB : connecteur micro‑B ; système de gestion Continua </a:t>
                      </a:r>
                      <a:r>
                        <a:rPr lang="fr-FR" sz="1000" b="0" i="0" u="none" strike="noStrike" dirty="0" err="1" smtClean="0">
                          <a:solidFill>
                            <a:srgbClr val="000000"/>
                          </a:solidFill>
                          <a:effectLst/>
                          <a:latin typeface="Calibri" panose="020F0502020204030204" pitchFamily="34" charset="0"/>
                        </a:rPr>
                        <a:t>Certified</a:t>
                      </a:r>
                      <a:r>
                        <a:rPr lang="fr-FR" sz="1000" b="0" i="0" u="none" strike="noStrike" dirty="0" smtClean="0">
                          <a:solidFill>
                            <a:srgbClr val="000000"/>
                          </a:solidFill>
                          <a:effectLst/>
                          <a:latin typeface="Calibri" panose="020F0502020204030204" pitchFamily="34" charset="0"/>
                        </a:rPr>
                        <a:t>®</a:t>
                      </a:r>
                      <a:endParaRPr lang="fr-FR" sz="1000" b="0" i="0" u="none" strike="noStrike" dirty="0">
                        <a:solidFill>
                          <a:srgbClr val="000000"/>
                        </a:solidFill>
                        <a:effectLst/>
                        <a:latin typeface="Calibri" panose="020F0502020204030204" pitchFamily="34" charset="0"/>
                      </a:endParaRPr>
                    </a:p>
                  </a:txBody>
                  <a:tcPr marL="108000" marR="9525" marT="9525" marB="0" anchor="ctr">
                    <a:solidFill>
                      <a:schemeClr val="bg1"/>
                    </a:solidFill>
                  </a:tcPr>
                </a:tc>
              </a:tr>
              <a:tr h="1357767">
                <a:tc>
                  <a:txBody>
                    <a:bodyPr/>
                    <a:lstStyle/>
                    <a:p>
                      <a:pPr marL="0" algn="l" defTabSz="914400" rtl="0" eaLnBrk="1" fontAlgn="b" latinLnBrk="0" hangingPunct="1"/>
                      <a:r>
                        <a:rPr lang="fr-FR" sz="1000" b="1" kern="1200" dirty="0" smtClean="0">
                          <a:solidFill>
                            <a:schemeClr val="dk1"/>
                          </a:solidFill>
                          <a:latin typeface="+mn-lt"/>
                          <a:ea typeface="+mn-ea"/>
                          <a:cs typeface="+mn-cs"/>
                        </a:rPr>
                        <a:t>BOLUS</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r>
                        <a:rPr lang="fr-FR" sz="1000" b="0" i="0" u="none" strike="noStrike" dirty="0" smtClean="0">
                          <a:solidFill>
                            <a:srgbClr val="000000"/>
                          </a:solidFill>
                          <a:effectLst/>
                          <a:latin typeface="Calibri" panose="020F0502020204030204" pitchFamily="34" charset="0"/>
                        </a:rPr>
                        <a:t>La dose maximale des bolus est par défaut limitée à 25 unités d’insuline</a:t>
                      </a:r>
                    </a:p>
                    <a:p>
                      <a:pPr algn="l" fontAlgn="b"/>
                      <a:endParaRPr lang="fr-FR" sz="1000" b="0" i="0" u="none" strike="noStrike" dirty="0" smtClean="0">
                        <a:solidFill>
                          <a:srgbClr val="000000"/>
                        </a:solidFill>
                        <a:effectLst/>
                        <a:latin typeface="Calibri" panose="020F0502020204030204" pitchFamily="34" charset="0"/>
                      </a:endParaRPr>
                    </a:p>
                    <a:p>
                      <a:pPr algn="l" fontAlgn="b"/>
                      <a:r>
                        <a:rPr lang="fr-FR" sz="1000" b="0" i="0" u="none" strike="noStrike" dirty="0" smtClean="0">
                          <a:solidFill>
                            <a:srgbClr val="000000"/>
                          </a:solidFill>
                          <a:effectLst/>
                          <a:latin typeface="Calibri" panose="020F0502020204030204" pitchFamily="34" charset="0"/>
                        </a:rPr>
                        <a:t>Très lente = 3 U /min</a:t>
                      </a:r>
                    </a:p>
                    <a:p>
                      <a:pPr algn="l" fontAlgn="b"/>
                      <a:r>
                        <a:rPr lang="fr-FR" sz="1000" b="0" i="0" u="none" strike="noStrike" dirty="0" smtClean="0">
                          <a:solidFill>
                            <a:srgbClr val="000000"/>
                          </a:solidFill>
                          <a:effectLst/>
                          <a:latin typeface="Calibri" panose="020F0502020204030204" pitchFamily="34" charset="0"/>
                        </a:rPr>
                        <a:t>Lente = 6</a:t>
                      </a:r>
                      <a:r>
                        <a:rPr lang="fr-FR" sz="1000" b="0" i="0" u="none" strike="noStrike" baseline="0" dirty="0" smtClean="0">
                          <a:solidFill>
                            <a:srgbClr val="000000"/>
                          </a:solidFill>
                          <a:effectLst/>
                          <a:latin typeface="Calibri" panose="020F0502020204030204" pitchFamily="34" charset="0"/>
                        </a:rPr>
                        <a:t> U /min</a:t>
                      </a:r>
                    </a:p>
                    <a:p>
                      <a:pPr algn="l" fontAlgn="b"/>
                      <a:r>
                        <a:rPr lang="fr-FR" sz="1000" b="0" i="0" u="none" strike="noStrike" dirty="0" smtClean="0">
                          <a:solidFill>
                            <a:srgbClr val="000000"/>
                          </a:solidFill>
                          <a:effectLst/>
                          <a:latin typeface="Calibri" panose="020F0502020204030204" pitchFamily="34" charset="0"/>
                        </a:rPr>
                        <a:t>Moyenne = 9</a:t>
                      </a:r>
                      <a:r>
                        <a:rPr lang="fr-FR" sz="1000" b="0" i="0" u="none" strike="noStrike" baseline="0" dirty="0" smtClean="0">
                          <a:solidFill>
                            <a:srgbClr val="000000"/>
                          </a:solidFill>
                          <a:effectLst/>
                          <a:latin typeface="Calibri" panose="020F0502020204030204" pitchFamily="34" charset="0"/>
                        </a:rPr>
                        <a:t> U /min</a:t>
                      </a:r>
                    </a:p>
                    <a:p>
                      <a:pPr algn="l" fontAlgn="b"/>
                      <a:r>
                        <a:rPr lang="fr-FR" sz="1000" b="0" i="0" u="none" strike="noStrike" dirty="0" smtClean="0">
                          <a:solidFill>
                            <a:srgbClr val="000000"/>
                          </a:solidFill>
                          <a:effectLst/>
                          <a:latin typeface="Calibri" panose="020F0502020204030204" pitchFamily="34" charset="0"/>
                        </a:rPr>
                        <a:t>Standard = 12</a:t>
                      </a:r>
                      <a:r>
                        <a:rPr lang="fr-FR" sz="1000" b="0" i="0" u="none" strike="noStrike" baseline="0" dirty="0" smtClean="0">
                          <a:solidFill>
                            <a:srgbClr val="000000"/>
                          </a:solidFill>
                          <a:effectLst/>
                          <a:latin typeface="Calibri" panose="020F0502020204030204" pitchFamily="34" charset="0"/>
                        </a:rPr>
                        <a:t> U </a:t>
                      </a:r>
                      <a:r>
                        <a:rPr lang="fr-FR" sz="1000" b="0" i="0" u="none" strike="noStrike" dirty="0" smtClean="0">
                          <a:solidFill>
                            <a:srgbClr val="000000"/>
                          </a:solidFill>
                          <a:effectLst/>
                          <a:latin typeface="Calibri" panose="020F0502020204030204" pitchFamily="34" charset="0"/>
                        </a:rPr>
                        <a:t>/min</a:t>
                      </a:r>
                      <a:endParaRPr lang="fr-FR" sz="1000" b="0" i="0" u="none" strike="noStrike" dirty="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marL="0" algn="l" defTabSz="914400" rtl="0" eaLnBrk="1" latinLnBrk="0" hangingPunct="1"/>
                      <a:endParaRPr lang="fr-FR" sz="1000" b="1" kern="1200" dirty="0" smtClean="0">
                        <a:solidFill>
                          <a:schemeClr val="dk1"/>
                        </a:solidFill>
                        <a:latin typeface="+mn-lt"/>
                        <a:ea typeface="+mn-ea"/>
                        <a:cs typeface="+mn-cs"/>
                      </a:endParaRPr>
                    </a:p>
                    <a:p>
                      <a:pPr marL="0" algn="l" defTabSz="914400" rtl="0" eaLnBrk="1" latinLnBrk="0" hangingPunct="1"/>
                      <a:r>
                        <a:rPr lang="fr-FR" sz="1000" b="1" kern="1200" dirty="0" smtClean="0">
                          <a:solidFill>
                            <a:schemeClr val="dk1"/>
                          </a:solidFill>
                          <a:latin typeface="+mn-lt"/>
                          <a:ea typeface="+mn-ea"/>
                          <a:cs typeface="+mn-cs"/>
                        </a:rPr>
                        <a:t>COLORIS</a:t>
                      </a:r>
                    </a:p>
                    <a:p>
                      <a:pPr marL="0" algn="l" defTabSz="914400" rtl="0" eaLnBrk="1" latinLnBrk="0" hangingPunct="1"/>
                      <a:endParaRPr lang="fr-FR" sz="1000" b="0"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endParaRPr lang="fr-FR" sz="1100" b="0" i="0" u="none" strike="noStrike" dirty="0" smtClean="0">
                        <a:solidFill>
                          <a:srgbClr val="000000"/>
                        </a:solidFill>
                        <a:effectLst/>
                        <a:latin typeface="Calibri" panose="020F0502020204030204" pitchFamily="34" charset="0"/>
                      </a:endParaRPr>
                    </a:p>
                    <a:p>
                      <a:pPr algn="l" fontAlgn="b"/>
                      <a:endParaRPr lang="fr-FR" sz="1100" b="0" i="0" u="none" strike="noStrike" dirty="0" smtClean="0">
                        <a:solidFill>
                          <a:srgbClr val="000000"/>
                        </a:solidFill>
                        <a:effectLst/>
                        <a:latin typeface="Calibri" panose="020F0502020204030204" pitchFamily="34" charset="0"/>
                      </a:endParaRPr>
                    </a:p>
                    <a:p>
                      <a:pPr algn="l" fontAlgn="b"/>
                      <a:endParaRPr lang="fr-FR" sz="1100" b="0" i="0" u="none" strike="noStrike" dirty="0" smtClean="0">
                        <a:solidFill>
                          <a:srgbClr val="000000"/>
                        </a:solidFill>
                        <a:effectLst/>
                        <a:latin typeface="Calibri" panose="020F0502020204030204" pitchFamily="34" charset="0"/>
                      </a:endParaRPr>
                    </a:p>
                    <a:p>
                      <a:pPr algn="l" fontAlgn="b"/>
                      <a:endParaRPr lang="fr-FR" sz="1100" b="0" i="0" u="none" strike="noStrike" dirty="0" smtClean="0">
                        <a:solidFill>
                          <a:srgbClr val="000000"/>
                        </a:solidFill>
                        <a:effectLst/>
                        <a:latin typeface="Calibri" panose="020F0502020204030204" pitchFamily="34" charset="0"/>
                      </a:endParaRPr>
                    </a:p>
                    <a:p>
                      <a:pPr algn="l" fontAlgn="b"/>
                      <a:endParaRPr lang="fr-FR" sz="1100" b="0" i="0" u="none" strike="noStrike" dirty="0" smtClean="0">
                        <a:solidFill>
                          <a:srgbClr val="000000"/>
                        </a:solidFill>
                        <a:effectLst/>
                        <a:latin typeface="Calibri" panose="020F0502020204030204" pitchFamily="34" charset="0"/>
                      </a:endParaRPr>
                    </a:p>
                    <a:p>
                      <a:pPr algn="l" fontAlgn="b"/>
                      <a:endParaRPr lang="fr-FR" sz="1100" b="0" i="0" u="none" strike="noStrike" dirty="0" smtClean="0">
                        <a:solidFill>
                          <a:srgbClr val="000000"/>
                        </a:solidFill>
                        <a:effectLst/>
                        <a:latin typeface="Calibri" panose="020F0502020204030204" pitchFamily="34" charset="0"/>
                      </a:endParaRPr>
                    </a:p>
                    <a:p>
                      <a:pPr algn="l" fontAlgn="b"/>
                      <a:r>
                        <a:rPr lang="fr-FR" sz="1100" b="0" i="0" u="none" strike="noStrike" dirty="0" smtClean="0">
                          <a:solidFill>
                            <a:srgbClr val="000000"/>
                          </a:solidFill>
                          <a:effectLst/>
                          <a:latin typeface="Calibri" panose="020F0502020204030204" pitchFamily="34" charset="0"/>
                        </a:rPr>
                        <a:t>Noir, avec de nombreux accessoires colorés disponibles</a:t>
                      </a:r>
                      <a:endParaRPr lang="fr-FR" sz="1100" b="0" i="0" u="none" strike="noStrike" dirty="0">
                        <a:solidFill>
                          <a:srgbClr val="000000"/>
                        </a:solidFill>
                        <a:effectLst/>
                        <a:latin typeface="Calibri" panose="020F0502020204030204" pitchFamily="34" charset="0"/>
                      </a:endParaRPr>
                    </a:p>
                  </a:txBody>
                  <a:tcPr marL="9525" marR="9525" marT="9525" marB="0" anchor="ctr">
                    <a:solidFill>
                      <a:schemeClr val="bg1"/>
                    </a:solidFill>
                  </a:tcPr>
                </a:tc>
              </a:tr>
              <a:tr h="911541">
                <a:tc>
                  <a:txBody>
                    <a:bodyPr/>
                    <a:lstStyle/>
                    <a:p>
                      <a:pPr marL="0" algn="l" defTabSz="914400" rtl="0" eaLnBrk="1" fontAlgn="b" latinLnBrk="0" hangingPunct="1"/>
                      <a:r>
                        <a:rPr lang="fr-FR" sz="1000" b="1" kern="1200" dirty="0" smtClean="0">
                          <a:solidFill>
                            <a:schemeClr val="dk1"/>
                          </a:solidFill>
                          <a:latin typeface="+mn-lt"/>
                          <a:ea typeface="+mn-ea"/>
                          <a:cs typeface="+mn-cs"/>
                        </a:rPr>
                        <a:t>PILES</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ctr"/>
                      <a:r>
                        <a:rPr lang="fr-FR" sz="1000" b="0" i="0" u="none" strike="noStrike" dirty="0" smtClean="0">
                          <a:solidFill>
                            <a:srgbClr val="000000"/>
                          </a:solidFill>
                          <a:effectLst/>
                          <a:latin typeface="Calibri" panose="020F0502020204030204" pitchFamily="34" charset="0"/>
                        </a:rPr>
                        <a:t>Une pile alcaline (LR03) ou lithium (FR03) AAA</a:t>
                      </a:r>
                      <a:r>
                        <a:rPr lang="fr-FR" sz="1000" b="0" i="0" u="none" strike="noStrike" baseline="0" dirty="0" smtClean="0">
                          <a:solidFill>
                            <a:srgbClr val="000000"/>
                          </a:solidFill>
                          <a:effectLst/>
                          <a:latin typeface="Calibri" panose="020F0502020204030204" pitchFamily="34" charset="0"/>
                        </a:rPr>
                        <a:t> de 1,5 V</a:t>
                      </a:r>
                      <a:r>
                        <a:rPr lang="fr-FR" sz="1000" b="0" i="0" u="none" strike="noStrike" dirty="0" smtClean="0">
                          <a:solidFill>
                            <a:srgbClr val="000000"/>
                          </a:solidFill>
                          <a:effectLst/>
                          <a:latin typeface="Calibri" panose="020F0502020204030204" pitchFamily="34" charset="0"/>
                        </a:rPr>
                        <a:t>. La pile doit disposer d’une capacité minimale</a:t>
                      </a:r>
                    </a:p>
                    <a:p>
                      <a:pPr algn="l" fontAlgn="ctr"/>
                      <a:r>
                        <a:rPr lang="fr-FR" sz="1000" b="0" i="0" u="none" strike="noStrike" dirty="0" smtClean="0">
                          <a:solidFill>
                            <a:srgbClr val="000000"/>
                          </a:solidFill>
                          <a:effectLst/>
                          <a:latin typeface="Calibri" panose="020F0502020204030204" pitchFamily="34" charset="0"/>
                        </a:rPr>
                        <a:t>de 1200</a:t>
                      </a:r>
                      <a:r>
                        <a:rPr lang="fr-FR" sz="1000" b="0" i="0" u="none" strike="noStrike" baseline="0" dirty="0" smtClean="0">
                          <a:solidFill>
                            <a:srgbClr val="000000"/>
                          </a:solidFill>
                          <a:effectLst/>
                          <a:latin typeface="Calibri" panose="020F0502020204030204" pitchFamily="34" charset="0"/>
                        </a:rPr>
                        <a:t> </a:t>
                      </a:r>
                      <a:r>
                        <a:rPr lang="fr-FR" sz="1000" b="0" i="0" u="none" strike="noStrike" baseline="0" dirty="0" err="1" smtClean="0">
                          <a:solidFill>
                            <a:srgbClr val="000000"/>
                          </a:solidFill>
                          <a:effectLst/>
                          <a:latin typeface="Calibri" panose="020F0502020204030204" pitchFamily="34" charset="0"/>
                        </a:rPr>
                        <a:t>mAh</a:t>
                      </a:r>
                      <a:r>
                        <a:rPr lang="fr-FR" sz="1000" b="0" i="0" u="none" strike="noStrike" dirty="0" smtClean="0">
                          <a:solidFill>
                            <a:srgbClr val="000000"/>
                          </a:solidFill>
                          <a:effectLst/>
                          <a:latin typeface="Calibri" panose="020F0502020204030204" pitchFamily="34" charset="0"/>
                        </a:rPr>
                        <a:t>. N’utilisez jamais de piles zinc-carbone ou rechargeables (</a:t>
                      </a:r>
                      <a:r>
                        <a:rPr lang="fr-FR" sz="1000" b="0" i="0" u="none" strike="noStrike" dirty="0" err="1" smtClean="0">
                          <a:solidFill>
                            <a:srgbClr val="000000"/>
                          </a:solidFill>
                          <a:effectLst/>
                          <a:latin typeface="Calibri" panose="020F0502020204030204" pitchFamily="34" charset="0"/>
                        </a:rPr>
                        <a:t>NiCd</a:t>
                      </a:r>
                      <a:r>
                        <a:rPr lang="fr-FR" sz="1000" b="0" i="0" u="none" strike="noStrike" dirty="0" smtClean="0">
                          <a:solidFill>
                            <a:srgbClr val="000000"/>
                          </a:solidFill>
                          <a:effectLst/>
                          <a:latin typeface="Calibri" panose="020F0502020204030204" pitchFamily="34" charset="0"/>
                        </a:rPr>
                        <a:t>/</a:t>
                      </a:r>
                      <a:r>
                        <a:rPr lang="fr-FR" sz="1000" b="0" i="0" u="none" strike="noStrike" dirty="0" err="1" smtClean="0">
                          <a:solidFill>
                            <a:srgbClr val="000000"/>
                          </a:solidFill>
                          <a:effectLst/>
                          <a:latin typeface="Calibri" panose="020F0502020204030204" pitchFamily="34" charset="0"/>
                        </a:rPr>
                        <a:t>NiMH</a:t>
                      </a:r>
                      <a:r>
                        <a:rPr lang="fr-FR" sz="1000" b="0" i="0" u="none" strike="noStrike" dirty="0" smtClean="0">
                          <a:solidFill>
                            <a:srgbClr val="000000"/>
                          </a:solidFill>
                          <a:effectLst/>
                          <a:latin typeface="Calibri" panose="020F0502020204030204" pitchFamily="34" charset="0"/>
                        </a:rPr>
                        <a:t>)</a:t>
                      </a:r>
                      <a:endParaRPr lang="fr-FR" sz="1000" b="0" i="0" u="none" strike="noStrike" dirty="0">
                        <a:solidFill>
                          <a:srgbClr val="000000"/>
                        </a:solidFill>
                        <a:effectLst/>
                        <a:latin typeface="Calibri" panose="020F0502020204030204" pitchFamily="34" charset="0"/>
                      </a:endParaRPr>
                    </a:p>
                  </a:txBody>
                  <a:tcPr marL="9525" marR="9525" marT="9525" marB="0" anchor="ctr">
                    <a:solidFill>
                      <a:schemeClr val="bg1"/>
                    </a:solidFill>
                  </a:tcPr>
                </a:tc>
                <a:tc rowSpan="3">
                  <a:txBody>
                    <a:bodyPr/>
                    <a:lstStyle/>
                    <a:p>
                      <a:pPr marL="0" algn="l" defTabSz="914400" rtl="0" eaLnBrk="1" latinLnBrk="0" hangingPunct="1"/>
                      <a:r>
                        <a:rPr lang="fr-FR" sz="1000" b="1" kern="1200" dirty="0" smtClean="0">
                          <a:solidFill>
                            <a:schemeClr val="dk1"/>
                          </a:solidFill>
                          <a:latin typeface="+mn-lt"/>
                          <a:ea typeface="+mn-ea"/>
                          <a:cs typeface="+mn-cs"/>
                        </a:rPr>
                        <a:t>INFORMATIONS COMPLEMENTAIRES</a:t>
                      </a:r>
                      <a:endParaRPr lang="fr-FR" sz="1000" b="1" kern="1200" dirty="0">
                        <a:solidFill>
                          <a:schemeClr val="dk1"/>
                        </a:solidFill>
                        <a:latin typeface="+mn-lt"/>
                        <a:ea typeface="+mn-ea"/>
                        <a:cs typeface="+mn-cs"/>
                      </a:endParaRPr>
                    </a:p>
                  </a:txBody>
                  <a:tcPr anchor="ctr">
                    <a:solidFill>
                      <a:schemeClr val="bg1">
                        <a:lumMod val="85000"/>
                      </a:schemeClr>
                    </a:solidFill>
                  </a:tcPr>
                </a:tc>
                <a:tc rowSpan="2">
                  <a:txBody>
                    <a:bodyPr/>
                    <a:lstStyle/>
                    <a:p>
                      <a:pPr algn="l" fontAlgn="b"/>
                      <a:r>
                        <a:rPr lang="fr-FR" sz="1100" b="0" i="0" u="none" strike="noStrike" dirty="0">
                          <a:solidFill>
                            <a:srgbClr val="000000"/>
                          </a:solidFill>
                          <a:effectLst/>
                          <a:latin typeface="Calibri" panose="020F0502020204030204" pitchFamily="34" charset="0"/>
                        </a:rPr>
                        <a:t>Coque en plastique, résistante aux chocs, aux </a:t>
                      </a:r>
                      <a:r>
                        <a:rPr lang="fr-FR" sz="1100" b="0" i="0" u="none" strike="noStrike" dirty="0" smtClean="0">
                          <a:solidFill>
                            <a:srgbClr val="000000"/>
                          </a:solidFill>
                          <a:effectLst/>
                          <a:latin typeface="Calibri" panose="020F0502020204030204" pitchFamily="34" charset="0"/>
                        </a:rPr>
                        <a:t>rayures</a:t>
                      </a:r>
                      <a:r>
                        <a:rPr lang="fr-FR" sz="1100" b="0" i="0" u="none" strike="noStrike" baseline="0" dirty="0" smtClean="0">
                          <a:solidFill>
                            <a:srgbClr val="000000"/>
                          </a:solidFill>
                          <a:effectLst/>
                          <a:latin typeface="Calibri" panose="020F0502020204030204" pitchFamily="34" charset="0"/>
                        </a:rPr>
                        <a:t> et aux produits chimiques</a:t>
                      </a:r>
                      <a:r>
                        <a:rPr lang="fr-FR" sz="1100" b="0" i="0" u="none" strike="noStrike" dirty="0">
                          <a:solidFill>
                            <a:srgbClr val="000000"/>
                          </a:solidFill>
                          <a:effectLst/>
                          <a:latin typeface="Calibri" panose="020F0502020204030204" pitchFamily="34" charset="0"/>
                        </a:rPr>
                        <a:t/>
                      </a:r>
                      <a:br>
                        <a:rPr lang="fr-FR" sz="1100" b="0" i="0" u="none" strike="noStrike" dirty="0">
                          <a:solidFill>
                            <a:srgbClr val="000000"/>
                          </a:solidFill>
                          <a:effectLst/>
                          <a:latin typeface="Calibri" panose="020F0502020204030204" pitchFamily="34" charset="0"/>
                        </a:rPr>
                      </a:br>
                      <a:r>
                        <a:rPr lang="fr-FR" sz="1100" b="0" i="0" u="none" strike="noStrike" dirty="0" smtClean="0">
                          <a:solidFill>
                            <a:srgbClr val="000000"/>
                          </a:solidFill>
                          <a:effectLst/>
                          <a:latin typeface="Calibri" panose="020F0502020204030204" pitchFamily="34" charset="0"/>
                        </a:rPr>
                        <a:t>Pour </a:t>
                      </a:r>
                      <a:r>
                        <a:rPr lang="fr-FR" sz="1100" b="0" i="0" u="none" strike="noStrike" dirty="0">
                          <a:solidFill>
                            <a:srgbClr val="000000"/>
                          </a:solidFill>
                          <a:effectLst/>
                          <a:latin typeface="Calibri" panose="020F0502020204030204" pitchFamily="34" charset="0"/>
                        </a:rPr>
                        <a:t>plus d'informations, contactez le service </a:t>
                      </a:r>
                      <a:r>
                        <a:rPr lang="fr-FR" sz="1100" b="0" i="0" u="none" strike="noStrike" dirty="0" smtClean="0">
                          <a:solidFill>
                            <a:srgbClr val="000000"/>
                          </a:solidFill>
                          <a:effectLst/>
                          <a:latin typeface="Calibri" panose="020F0502020204030204" pitchFamily="34" charset="0"/>
                        </a:rPr>
                        <a:t>client </a:t>
                      </a:r>
                      <a:r>
                        <a:rPr lang="fr-FR" sz="1100" b="0" i="0" u="none" strike="noStrike" dirty="0">
                          <a:solidFill>
                            <a:srgbClr val="000000"/>
                          </a:solidFill>
                          <a:effectLst/>
                          <a:latin typeface="Calibri" panose="020F0502020204030204" pitchFamily="34" charset="0"/>
                        </a:rPr>
                        <a:t>du fabricant</a:t>
                      </a:r>
                    </a:p>
                  </a:txBody>
                  <a:tcPr marL="9525" marR="9525" marT="9525" marB="0" anchor="ctr">
                    <a:solidFill>
                      <a:schemeClr val="bg1"/>
                    </a:solidFill>
                  </a:tcPr>
                </a:tc>
              </a:tr>
              <a:tr h="71495">
                <a:tc rowSpan="2">
                  <a:txBody>
                    <a:bodyPr/>
                    <a:lstStyle/>
                    <a:p>
                      <a:pPr marL="0" algn="l" defTabSz="914400" rtl="0" eaLnBrk="1" fontAlgn="b" latinLnBrk="0" hangingPunct="1"/>
                      <a:r>
                        <a:rPr lang="fr-FR" sz="1000" b="1" kern="1200" dirty="0" smtClean="0">
                          <a:solidFill>
                            <a:schemeClr val="dk1"/>
                          </a:solidFill>
                          <a:latin typeface="+mn-lt"/>
                          <a:ea typeface="+mn-ea"/>
                          <a:cs typeface="+mn-cs"/>
                        </a:rPr>
                        <a:t>TELECOMMANDE</a:t>
                      </a:r>
                      <a:endParaRPr lang="fr-FR" sz="1000" b="1" kern="1200" dirty="0">
                        <a:solidFill>
                          <a:schemeClr val="dk1"/>
                        </a:solidFill>
                        <a:latin typeface="+mn-lt"/>
                        <a:ea typeface="+mn-ea"/>
                        <a:cs typeface="+mn-cs"/>
                      </a:endParaRPr>
                    </a:p>
                  </a:txBody>
                  <a:tcPr anchor="ctr">
                    <a:solidFill>
                      <a:schemeClr val="bg1">
                        <a:lumMod val="85000"/>
                      </a:schemeClr>
                    </a:solidFill>
                  </a:tcPr>
                </a:tc>
                <a:tc rowSpan="2">
                  <a:txBody>
                    <a:bodyPr/>
                    <a:lstStyle/>
                    <a:p>
                      <a:pPr algn="l" fontAlgn="b"/>
                      <a:r>
                        <a:rPr lang="fr-FR" sz="1000" b="0" i="0" u="none" strike="noStrike" dirty="0" smtClean="0">
                          <a:solidFill>
                            <a:srgbClr val="000000"/>
                          </a:solidFill>
                          <a:effectLst/>
                          <a:latin typeface="Calibri" panose="020F0502020204030204" pitchFamily="34" charset="0"/>
                        </a:rPr>
                        <a:t>Oui</a:t>
                      </a:r>
                      <a:endParaRPr lang="fr-FR" sz="1000" b="0" i="0" u="none" strike="noStrike" dirty="0">
                        <a:solidFill>
                          <a:srgbClr val="000000"/>
                        </a:solidFill>
                        <a:effectLst/>
                        <a:latin typeface="Calibri" panose="020F0502020204030204" pitchFamily="34" charset="0"/>
                      </a:endParaRPr>
                    </a:p>
                  </a:txBody>
                  <a:tcPr marL="108000" marR="9525" marT="9525" marB="0" anchor="ctr">
                    <a:solidFill>
                      <a:schemeClr val="bg1"/>
                    </a:solidFill>
                  </a:tcPr>
                </a:tc>
                <a:tc vMerge="1">
                  <a:txBody>
                    <a:bodyPr/>
                    <a:lstStyle/>
                    <a:p>
                      <a:endParaRPr lang="fr-FR" sz="1000" dirty="0"/>
                    </a:p>
                  </a:txBody>
                  <a:tcPr>
                    <a:solidFill>
                      <a:schemeClr val="bg1">
                        <a:lumMod val="85000"/>
                      </a:schemeClr>
                    </a:solidFill>
                  </a:tcPr>
                </a:tc>
                <a:tc vMerge="1">
                  <a:txBody>
                    <a:bodyPr/>
                    <a:lstStyle/>
                    <a:p>
                      <a:endParaRPr lang="fr-FR" sz="1000" dirty="0"/>
                    </a:p>
                  </a:txBody>
                  <a:tcPr anchor="ctr">
                    <a:solidFill>
                      <a:schemeClr val="bg1"/>
                    </a:solidFill>
                  </a:tcPr>
                </a:tc>
              </a:tr>
              <a:tr h="214485">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endParaRPr lang="fr-FR" sz="800" b="1" i="1" dirty="0"/>
                    </a:p>
                  </a:txBody>
                  <a:tcPr anchor="ctr">
                    <a:solidFill>
                      <a:schemeClr val="bg1"/>
                    </a:solidFill>
                  </a:tcPr>
                </a:tc>
              </a:tr>
            </a:tbl>
          </a:graphicData>
        </a:graphic>
      </p:graphicFrame>
      <p:sp>
        <p:nvSpPr>
          <p:cNvPr id="12" name="ZoneTexte 11"/>
          <p:cNvSpPr txBox="1"/>
          <p:nvPr/>
        </p:nvSpPr>
        <p:spPr>
          <a:xfrm>
            <a:off x="179512" y="-24626"/>
            <a:ext cx="1872208" cy="507831"/>
          </a:xfrm>
          <a:prstGeom prst="rect">
            <a:avLst/>
          </a:prstGeom>
          <a:noFill/>
        </p:spPr>
        <p:txBody>
          <a:bodyPr wrap="square" rtlCol="0">
            <a:spAutoFit/>
          </a:bodyPr>
          <a:lstStyle/>
          <a:p>
            <a:r>
              <a:rPr lang="fr-FR" sz="900" b="1" dirty="0" smtClean="0">
                <a:solidFill>
                  <a:srgbClr val="B80F1C"/>
                </a:solidFill>
              </a:rPr>
              <a:t>ROCHE </a:t>
            </a:r>
          </a:p>
          <a:p>
            <a:r>
              <a:rPr lang="fr-FR" sz="900" b="1" dirty="0" smtClean="0">
                <a:solidFill>
                  <a:srgbClr val="B80F1C"/>
                </a:solidFill>
                <a:hlinkClick r:id="rId5"/>
              </a:rPr>
              <a:t>www.accu-chek.fr</a:t>
            </a:r>
            <a:endParaRPr lang="fr-FR" sz="900" b="1" dirty="0">
              <a:solidFill>
                <a:srgbClr val="B80F1C"/>
              </a:solidFill>
            </a:endParaRPr>
          </a:p>
          <a:p>
            <a:endParaRPr lang="fr-FR" sz="900" b="1" dirty="0">
              <a:solidFill>
                <a:srgbClr val="B80F1C"/>
              </a:solidFill>
            </a:endParaRPr>
          </a:p>
        </p:txBody>
      </p:sp>
      <p:sp>
        <p:nvSpPr>
          <p:cNvPr id="15" name="ZoneTexte 14"/>
          <p:cNvSpPr txBox="1"/>
          <p:nvPr/>
        </p:nvSpPr>
        <p:spPr>
          <a:xfrm>
            <a:off x="7632340" y="12504"/>
            <a:ext cx="1800200" cy="246221"/>
          </a:xfrm>
          <a:prstGeom prst="rect">
            <a:avLst/>
          </a:prstGeom>
          <a:noFill/>
        </p:spPr>
        <p:txBody>
          <a:bodyPr wrap="square" rtlCol="0">
            <a:spAutoFit/>
          </a:bodyPr>
          <a:lstStyle/>
          <a:p>
            <a:r>
              <a:rPr lang="fr-FR" sz="1000" dirty="0" smtClean="0"/>
              <a:t>Fabricant non partenaire</a:t>
            </a:r>
            <a:endParaRPr lang="fr-FR" sz="1000" dirty="0"/>
          </a:p>
        </p:txBody>
      </p:sp>
      <p:pic>
        <p:nvPicPr>
          <p:cNvPr id="5" name="Image 4"/>
          <p:cNvPicPr>
            <a:picLocks noChangeAspect="1"/>
          </p:cNvPicPr>
          <p:nvPr/>
        </p:nvPicPr>
        <p:blipFill>
          <a:blip r:embed="rId6"/>
          <a:stretch>
            <a:fillRect/>
          </a:stretch>
        </p:blipFill>
        <p:spPr>
          <a:xfrm>
            <a:off x="6575864" y="4437112"/>
            <a:ext cx="1332148" cy="813259"/>
          </a:xfrm>
          <a:prstGeom prst="rect">
            <a:avLst/>
          </a:prstGeom>
          <a:effectLst>
            <a:softEdge rad="0"/>
          </a:effectLst>
        </p:spPr>
      </p:pic>
    </p:spTree>
    <p:extLst>
      <p:ext uri="{BB962C8B-B14F-4D97-AF65-F5344CB8AC3E}">
        <p14:creationId xmlns:p14="http://schemas.microsoft.com/office/powerpoint/2010/main" val="21857301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p:cNvSpPr txBox="1"/>
          <p:nvPr/>
        </p:nvSpPr>
        <p:spPr>
          <a:xfrm>
            <a:off x="8532440" y="44624"/>
            <a:ext cx="504056" cy="369332"/>
          </a:xfrm>
          <a:prstGeom prst="rect">
            <a:avLst/>
          </a:prstGeom>
          <a:noFill/>
        </p:spPr>
        <p:txBody>
          <a:bodyPr wrap="square" rtlCol="0">
            <a:spAutoFit/>
          </a:bodyPr>
          <a:lstStyle/>
          <a:p>
            <a:pPr algn="ctr"/>
            <a:r>
              <a:rPr lang="fr-FR" dirty="0" smtClean="0">
                <a:solidFill>
                  <a:schemeClr val="bg1"/>
                </a:solidFill>
              </a:rPr>
              <a:t>5</a:t>
            </a:r>
            <a:endParaRPr lang="fr-FR" dirty="0">
              <a:solidFill>
                <a:schemeClr val="bg1"/>
              </a:solidFill>
            </a:endParaRPr>
          </a:p>
        </p:txBody>
      </p:sp>
      <p:sp>
        <p:nvSpPr>
          <p:cNvPr id="2" name="Rectangle 1"/>
          <p:cNvSpPr/>
          <p:nvPr/>
        </p:nvSpPr>
        <p:spPr>
          <a:xfrm>
            <a:off x="7241938" y="6610436"/>
            <a:ext cx="998992" cy="215444"/>
          </a:xfrm>
          <a:prstGeom prst="rect">
            <a:avLst/>
          </a:prstGeom>
        </p:spPr>
        <p:txBody>
          <a:bodyPr wrap="none">
            <a:spAutoFit/>
          </a:bodyPr>
          <a:lstStyle/>
          <a:p>
            <a:pPr algn="ctr"/>
            <a:r>
              <a:rPr lang="fr-FR" sz="800" dirty="0" smtClean="0"/>
              <a:t>*Non Communiqué</a:t>
            </a:r>
            <a:endParaRPr lang="fr-FR" sz="800" dirty="0"/>
          </a:p>
        </p:txBody>
      </p:sp>
      <p:pic>
        <p:nvPicPr>
          <p:cNvPr id="9" name="Imag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41975" y="6262035"/>
            <a:ext cx="936104" cy="595965"/>
          </a:xfrm>
          <a:prstGeom prst="rect">
            <a:avLst/>
          </a:prstGeom>
        </p:spPr>
      </p:pic>
      <p:graphicFrame>
        <p:nvGraphicFramePr>
          <p:cNvPr id="11" name="Espace réservé du contenu 10"/>
          <p:cNvGraphicFramePr>
            <a:graphicFrameLocks noGrp="1"/>
          </p:cNvGraphicFramePr>
          <p:nvPr>
            <p:ph idx="1"/>
            <p:extLst>
              <p:ext uri="{D42A27DB-BD31-4B8C-83A1-F6EECF244321}">
                <p14:modId xmlns:p14="http://schemas.microsoft.com/office/powerpoint/2010/main" val="149954381"/>
              </p:ext>
            </p:extLst>
          </p:nvPr>
        </p:nvGraphicFramePr>
        <p:xfrm>
          <a:off x="35496" y="12504"/>
          <a:ext cx="9108503" cy="6836732"/>
        </p:xfrm>
        <a:graphic>
          <a:graphicData uri="http://schemas.openxmlformats.org/drawingml/2006/table">
            <a:tbl>
              <a:tblPr firstRow="1" bandRow="1">
                <a:tableStyleId>{5C22544A-7EE6-4342-B048-85BDC9FD1C3A}</a:tableStyleId>
              </a:tblPr>
              <a:tblGrid>
                <a:gridCol w="1215683"/>
                <a:gridCol w="3335792"/>
                <a:gridCol w="1437344"/>
                <a:gridCol w="3119684"/>
              </a:tblGrid>
              <a:tr h="735377">
                <a:tc gridSpan="4">
                  <a:txBody>
                    <a:bodyPr/>
                    <a:lstStyle/>
                    <a:p>
                      <a:pPr marL="0" marR="0" lvl="5" indent="0" algn="ctr" defTabSz="914400" rtl="0" eaLnBrk="1" fontAlgn="auto" latinLnBrk="0" hangingPunct="1">
                        <a:lnSpc>
                          <a:spcPct val="100000"/>
                        </a:lnSpc>
                        <a:spcBef>
                          <a:spcPts val="0"/>
                        </a:spcBef>
                        <a:spcAft>
                          <a:spcPts val="0"/>
                        </a:spcAft>
                        <a:buClrTx/>
                        <a:buSzTx/>
                        <a:buFontTx/>
                        <a:buNone/>
                        <a:tabLst/>
                        <a:defRPr/>
                      </a:pPr>
                      <a:r>
                        <a:rPr lang="fr-FR" sz="1600" b="1" u="sng" dirty="0" smtClean="0">
                          <a:solidFill>
                            <a:srgbClr val="C00000"/>
                          </a:solidFill>
                        </a:rPr>
                        <a:t>SYSTÈME DE GESTION DE L ’INSULINE OMNIPOD</a:t>
                      </a:r>
                      <a:r>
                        <a:rPr lang="fr-FR" sz="1600" b="1" u="sng" strike="noStrike" dirty="0" smtClean="0">
                          <a:solidFill>
                            <a:srgbClr val="C00000"/>
                          </a:solidFill>
                          <a:effectLst/>
                          <a:latin typeface="+mn-lt"/>
                        </a:rPr>
                        <a:t>®</a:t>
                      </a:r>
                      <a:r>
                        <a:rPr lang="fr-FR" sz="1800" b="1" u="none" strike="noStrike" baseline="0" dirty="0" smtClean="0">
                          <a:solidFill>
                            <a:schemeClr val="tx1"/>
                          </a:solidFill>
                          <a:effectLst/>
                          <a:latin typeface="+mn-lt"/>
                        </a:rPr>
                        <a:t> </a:t>
                      </a:r>
                    </a:p>
                    <a:p>
                      <a:pPr marL="0" marR="0" lvl="5" indent="0" algn="ctr" defTabSz="914400" rtl="0" eaLnBrk="1" fontAlgn="auto" latinLnBrk="0" hangingPunct="1">
                        <a:lnSpc>
                          <a:spcPct val="100000"/>
                        </a:lnSpc>
                        <a:spcBef>
                          <a:spcPts val="0"/>
                        </a:spcBef>
                        <a:spcAft>
                          <a:spcPts val="0"/>
                        </a:spcAft>
                        <a:buClrTx/>
                        <a:buSzTx/>
                        <a:buFontTx/>
                        <a:buNone/>
                        <a:tabLst/>
                        <a:defRPr/>
                      </a:pPr>
                      <a:r>
                        <a:rPr lang="fr-FR" sz="1200" b="0" u="none" dirty="0" smtClean="0">
                          <a:solidFill>
                            <a:srgbClr val="C00000"/>
                          </a:solidFill>
                        </a:rPr>
                        <a:t>Source :</a:t>
                      </a:r>
                      <a:r>
                        <a:rPr lang="fr-FR" sz="1200" b="0" u="none" baseline="0" dirty="0" smtClean="0">
                          <a:solidFill>
                            <a:srgbClr val="C00000"/>
                          </a:solidFill>
                        </a:rPr>
                        <a:t> </a:t>
                      </a:r>
                      <a:r>
                        <a:rPr lang="fr-FR" sz="1100" b="0" u="none" baseline="0" dirty="0" smtClean="0">
                          <a:solidFill>
                            <a:srgbClr val="C00000"/>
                          </a:solidFill>
                          <a:hlinkClick r:id="rId4"/>
                        </a:rPr>
                        <a:t>https://www.myomnipod.com/</a:t>
                      </a:r>
                      <a:r>
                        <a:rPr lang="fr-FR" sz="1100" b="0" u="none" baseline="0" dirty="0" smtClean="0">
                          <a:solidFill>
                            <a:srgbClr val="C00000"/>
                          </a:solidFill>
                        </a:rPr>
                        <a:t> </a:t>
                      </a:r>
                    </a:p>
                  </a:txBody>
                  <a:tcPr>
                    <a:solidFill>
                      <a:schemeClr val="bg1"/>
                    </a:solidFill>
                  </a:tcPr>
                </a:tc>
                <a:tc hMerge="1">
                  <a:txBody>
                    <a:bodyPr/>
                    <a:lstStyle/>
                    <a:p>
                      <a:endParaRPr lang="fr-FR" dirty="0">
                        <a:solidFill>
                          <a:srgbClr val="C00000"/>
                        </a:solidFill>
                      </a:endParaRPr>
                    </a:p>
                  </a:txBody>
                  <a:tcPr>
                    <a:solidFill>
                      <a:srgbClr val="B80F1C"/>
                    </a:solidFill>
                  </a:tcPr>
                </a:tc>
                <a:tc hMerge="1">
                  <a:txBody>
                    <a:bodyPr/>
                    <a:lstStyle/>
                    <a:p>
                      <a:endParaRPr lang="fr-FR" dirty="0">
                        <a:solidFill>
                          <a:srgbClr val="C00000"/>
                        </a:solidFill>
                      </a:endParaRPr>
                    </a:p>
                  </a:txBody>
                  <a:tcPr>
                    <a:solidFill>
                      <a:srgbClr val="B80F1C"/>
                    </a:solidFill>
                  </a:tcPr>
                </a:tc>
                <a:tc hMerge="1">
                  <a:txBody>
                    <a:bodyPr/>
                    <a:lstStyle/>
                    <a:p>
                      <a:endParaRPr lang="fr-FR" dirty="0">
                        <a:solidFill>
                          <a:srgbClr val="C00000"/>
                        </a:solidFill>
                      </a:endParaRPr>
                    </a:p>
                  </a:txBody>
                  <a:tcPr>
                    <a:solidFill>
                      <a:srgbClr val="B80F1C"/>
                    </a:solidFill>
                  </a:tcPr>
                </a:tc>
              </a:tr>
              <a:tr h="398329">
                <a:tc>
                  <a:txBody>
                    <a:bodyPr/>
                    <a:lstStyle/>
                    <a:p>
                      <a:pPr marL="0" lvl="1" algn="l" defTabSz="914400" rtl="0" eaLnBrk="1" fontAlgn="ctr" latinLnBrk="0" hangingPunct="1"/>
                      <a:r>
                        <a:rPr lang="fr-FR" sz="1000" b="1" kern="1200" dirty="0" smtClean="0">
                          <a:solidFill>
                            <a:schemeClr val="dk1"/>
                          </a:solidFill>
                          <a:latin typeface="+mn-lt"/>
                          <a:ea typeface="+mn-ea"/>
                          <a:cs typeface="+mn-cs"/>
                        </a:rPr>
                        <a:t>TAILLE ET POIDS</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r>
                        <a:rPr lang="fr-FR" sz="1000" b="0" i="0" u="none" strike="noStrike" baseline="0" dirty="0" smtClean="0">
                          <a:solidFill>
                            <a:srgbClr val="000000"/>
                          </a:solidFill>
                          <a:effectLst/>
                          <a:latin typeface="Calibri" panose="020F0502020204030204" pitchFamily="34" charset="0"/>
                        </a:rPr>
                        <a:t>  3.9 × 5.2 × 1.45 cm</a:t>
                      </a:r>
                    </a:p>
                    <a:p>
                      <a:pPr algn="l" fontAlgn="b"/>
                      <a:r>
                        <a:rPr lang="fr-FR" sz="1000" b="0" i="0" u="none" strike="noStrike" dirty="0" smtClean="0">
                          <a:solidFill>
                            <a:srgbClr val="000000"/>
                          </a:solidFill>
                          <a:effectLst/>
                          <a:latin typeface="Calibri" panose="020F0502020204030204" pitchFamily="34" charset="0"/>
                        </a:rPr>
                        <a:t>  25 grammes</a:t>
                      </a:r>
                      <a:endParaRPr lang="fr-FR" sz="1000" b="0" i="0" u="none" strike="noStrike" dirty="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marL="0" marR="0" lvl="1" indent="0" algn="l" defTabSz="914400" rtl="0" eaLnBrk="1" fontAlgn="ctr" latinLnBrk="0" hangingPunct="1">
                        <a:lnSpc>
                          <a:spcPct val="100000"/>
                        </a:lnSpc>
                        <a:spcBef>
                          <a:spcPts val="0"/>
                        </a:spcBef>
                        <a:spcAft>
                          <a:spcPts val="0"/>
                        </a:spcAft>
                        <a:buClrTx/>
                        <a:buSzTx/>
                        <a:buFontTx/>
                        <a:buNone/>
                        <a:tabLst/>
                        <a:defRPr/>
                      </a:pPr>
                      <a:r>
                        <a:rPr lang="fr-FR" sz="1000" b="1" kern="1200" dirty="0" smtClean="0">
                          <a:solidFill>
                            <a:schemeClr val="dk1"/>
                          </a:solidFill>
                          <a:latin typeface="+mn-lt"/>
                          <a:ea typeface="+mn-ea"/>
                          <a:cs typeface="+mn-cs"/>
                        </a:rPr>
                        <a:t>ETANCHEITE</a:t>
                      </a:r>
                    </a:p>
                    <a:p>
                      <a:endParaRPr lang="fr-FR" sz="1000" dirty="0"/>
                    </a:p>
                  </a:txBody>
                  <a:tcPr anchor="ctr">
                    <a:solidFill>
                      <a:schemeClr val="bg1">
                        <a:lumMod val="85000"/>
                      </a:schemeClr>
                    </a:solidFill>
                  </a:tcPr>
                </a:tc>
                <a:tc>
                  <a:txBody>
                    <a:bodyPr/>
                    <a:lstStyle/>
                    <a:p>
                      <a:pPr algn="l" fontAlgn="b"/>
                      <a:r>
                        <a:rPr lang="fr-FR" sz="1100" b="0" i="0" u="none" strike="noStrike" dirty="0" smtClean="0">
                          <a:solidFill>
                            <a:srgbClr val="000000"/>
                          </a:solidFill>
                          <a:effectLst/>
                          <a:latin typeface="Calibri" panose="020F0502020204030204" pitchFamily="34" charset="0"/>
                        </a:rPr>
                        <a:t>  Peut être utilisé pendant la natation et le sport </a:t>
                      </a:r>
                    </a:p>
                    <a:p>
                      <a:pPr algn="l" fontAlgn="b"/>
                      <a:r>
                        <a:rPr lang="fr-FR" sz="1100" b="0" i="0" u="none" strike="noStrike" dirty="0" smtClean="0">
                          <a:solidFill>
                            <a:srgbClr val="000000"/>
                          </a:solidFill>
                          <a:effectLst/>
                          <a:latin typeface="Calibri" panose="020F0502020204030204" pitchFamily="34" charset="0"/>
                        </a:rPr>
                        <a:t>  IPX8 jusqu'à 7.62 m jusqu'à 60 minutes</a:t>
                      </a:r>
                      <a:endParaRPr lang="fr-FR" sz="1100" b="0" i="0" u="none" strike="noStrike" dirty="0">
                        <a:solidFill>
                          <a:srgbClr val="000000"/>
                        </a:solidFill>
                        <a:effectLst/>
                        <a:latin typeface="Calibri" panose="020F0502020204030204" pitchFamily="34" charset="0"/>
                      </a:endParaRPr>
                    </a:p>
                  </a:txBody>
                  <a:tcPr marL="9525" marR="9525" marT="9525" marB="0" anchor="ctr">
                    <a:solidFill>
                      <a:schemeClr val="bg1"/>
                    </a:solidFill>
                  </a:tcPr>
                </a:tc>
              </a:tr>
              <a:tr h="398329">
                <a:tc>
                  <a:txBody>
                    <a:bodyPr/>
                    <a:lstStyle/>
                    <a:p>
                      <a:pPr marL="0" lvl="1" algn="l" defTabSz="914400" rtl="0" eaLnBrk="1" fontAlgn="ctr" latinLnBrk="0" hangingPunct="1"/>
                      <a:r>
                        <a:rPr lang="fr-FR" sz="1000" b="1" kern="1200" dirty="0" smtClean="0">
                          <a:solidFill>
                            <a:schemeClr val="dk1"/>
                          </a:solidFill>
                          <a:latin typeface="+mn-lt"/>
                          <a:ea typeface="+mn-ea"/>
                          <a:cs typeface="+mn-cs"/>
                        </a:rPr>
                        <a:t>ECRAN</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endParaRPr lang="fr-FR" sz="1000" b="0" i="0" u="none" strike="noStrike" dirty="0">
                        <a:solidFill>
                          <a:srgbClr val="000000"/>
                        </a:solidFill>
                        <a:effectLst/>
                        <a:latin typeface="Calibri" panose="020F0502020204030204" pitchFamily="34" charset="0"/>
                      </a:endParaRPr>
                    </a:p>
                  </a:txBody>
                  <a:tcPr marL="108000" marR="9525" marT="9525" marB="0" anchor="ctr">
                    <a:solidFill>
                      <a:schemeClr val="bg1"/>
                    </a:solidFill>
                  </a:tcPr>
                </a:tc>
                <a:tc>
                  <a:txBody>
                    <a:bodyPr/>
                    <a:lstStyle/>
                    <a:p>
                      <a:pPr marL="0" lvl="1" algn="l" defTabSz="914400" rtl="0" eaLnBrk="1" fontAlgn="ctr" latinLnBrk="0" hangingPunct="1"/>
                      <a:r>
                        <a:rPr lang="fr-FR" sz="1000" b="1" kern="1200" dirty="0" smtClean="0">
                          <a:solidFill>
                            <a:schemeClr val="dk1"/>
                          </a:solidFill>
                          <a:latin typeface="+mn-lt"/>
                          <a:ea typeface="+mn-ea"/>
                          <a:cs typeface="+mn-cs"/>
                        </a:rPr>
                        <a:t>TEMPERATURES EXTREMES</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r>
                        <a:rPr lang="pt-BR" sz="1000" b="0" i="0" u="none" strike="noStrike" dirty="0" smtClean="0">
                          <a:solidFill>
                            <a:srgbClr val="000000"/>
                          </a:solidFill>
                          <a:effectLst/>
                          <a:latin typeface="Calibri" panose="020F0502020204030204" pitchFamily="34" charset="0"/>
                        </a:rPr>
                        <a:t>4.4° C á 40° C</a:t>
                      </a:r>
                      <a:endParaRPr lang="fr-FR" sz="1000" b="0" i="0" u="none" strike="noStrike" dirty="0">
                        <a:solidFill>
                          <a:srgbClr val="000000"/>
                        </a:solidFill>
                        <a:effectLst/>
                        <a:latin typeface="Calibri" panose="020F0502020204030204" pitchFamily="34" charset="0"/>
                      </a:endParaRPr>
                    </a:p>
                  </a:txBody>
                  <a:tcPr marL="108000" marR="9525" marT="9525" marB="0" anchor="ctr">
                    <a:solidFill>
                      <a:schemeClr val="bg1"/>
                    </a:solidFill>
                  </a:tcPr>
                </a:tc>
              </a:tr>
              <a:tr h="551533">
                <a:tc>
                  <a:txBody>
                    <a:bodyPr/>
                    <a:lstStyle/>
                    <a:p>
                      <a:pPr marL="0" algn="l" defTabSz="914400" rtl="0" eaLnBrk="1" fontAlgn="b" latinLnBrk="0" hangingPunct="1"/>
                      <a:r>
                        <a:rPr lang="fr-FR" sz="1000" b="1" kern="1200" dirty="0" smtClean="0">
                          <a:solidFill>
                            <a:schemeClr val="dk1"/>
                          </a:solidFill>
                          <a:latin typeface="+mn-lt"/>
                          <a:ea typeface="+mn-ea"/>
                          <a:cs typeface="+mn-cs"/>
                        </a:rPr>
                        <a:t>CONTENANCE DU RESERVOIR</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r>
                        <a:rPr lang="fr-FR" sz="1000" b="0" i="0" u="none" strike="noStrike" dirty="0" smtClean="0">
                          <a:solidFill>
                            <a:srgbClr val="000000"/>
                          </a:solidFill>
                          <a:effectLst/>
                          <a:latin typeface="Calibri" panose="020F0502020204030204" pitchFamily="34" charset="0"/>
                        </a:rPr>
                        <a:t>  de 85 à 200 unités max. d’insuline U-100 à action rapide, p. ex.     </a:t>
                      </a:r>
                      <a:r>
                        <a:rPr lang="fr-FR" sz="1000" b="0" i="0" u="none" strike="noStrike" dirty="0" err="1" smtClean="0">
                          <a:solidFill>
                            <a:srgbClr val="000000"/>
                          </a:solidFill>
                          <a:effectLst/>
                          <a:latin typeface="Calibri" panose="020F0502020204030204" pitchFamily="34" charset="0"/>
                        </a:rPr>
                        <a:t>NovoRapid</a:t>
                      </a:r>
                      <a:r>
                        <a:rPr lang="fr-FR" sz="1000" b="0" i="0" u="none" strike="noStrike" dirty="0" smtClean="0">
                          <a:solidFill>
                            <a:srgbClr val="000000"/>
                          </a:solidFill>
                          <a:effectLst/>
                          <a:latin typeface="Calibri" panose="020F0502020204030204" pitchFamily="34" charset="0"/>
                        </a:rPr>
                        <a:t>, </a:t>
                      </a:r>
                      <a:r>
                        <a:rPr lang="fr-FR" sz="1000" b="0" i="0" u="none" strike="noStrike" dirty="0" err="1" smtClean="0">
                          <a:solidFill>
                            <a:srgbClr val="000000"/>
                          </a:solidFill>
                          <a:effectLst/>
                          <a:latin typeface="Calibri" panose="020F0502020204030204" pitchFamily="34" charset="0"/>
                        </a:rPr>
                        <a:t>Humalog</a:t>
                      </a:r>
                      <a:r>
                        <a:rPr lang="fr-FR" sz="1000" b="0" i="0" u="none" strike="noStrike" dirty="0" smtClean="0">
                          <a:solidFill>
                            <a:srgbClr val="000000"/>
                          </a:solidFill>
                          <a:effectLst/>
                          <a:latin typeface="Calibri" panose="020F0502020204030204" pitchFamily="34" charset="0"/>
                        </a:rPr>
                        <a:t> ou </a:t>
                      </a:r>
                      <a:r>
                        <a:rPr lang="fr-FR" sz="1000" b="0" i="0" u="none" strike="noStrike" dirty="0" err="1" smtClean="0">
                          <a:solidFill>
                            <a:srgbClr val="000000"/>
                          </a:solidFill>
                          <a:effectLst/>
                          <a:latin typeface="Calibri" panose="020F0502020204030204" pitchFamily="34" charset="0"/>
                        </a:rPr>
                        <a:t>Apidra</a:t>
                      </a:r>
                      <a:endParaRPr lang="fr-FR" sz="1000" b="0" i="0" u="none" strike="noStrike" dirty="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marL="0" lvl="1" algn="l" defTabSz="914400" rtl="0" eaLnBrk="1" fontAlgn="ctr" latinLnBrk="0" hangingPunct="1"/>
                      <a:r>
                        <a:rPr lang="fr-FR" sz="1000" b="1" kern="1200" dirty="0" smtClean="0">
                          <a:solidFill>
                            <a:schemeClr val="dk1"/>
                          </a:solidFill>
                          <a:latin typeface="+mn-lt"/>
                          <a:ea typeface="+mn-ea"/>
                          <a:cs typeface="+mn-cs"/>
                        </a:rPr>
                        <a:t>ALARME VISUELLE ET SONORE ET VIBRATOIRE</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endParaRPr lang="fr-FR" sz="1000" b="0" i="0" u="none" strike="noStrike" dirty="0">
                        <a:solidFill>
                          <a:srgbClr val="000000"/>
                        </a:solidFill>
                        <a:effectLst/>
                        <a:latin typeface="Calibri" panose="020F0502020204030204" pitchFamily="34" charset="0"/>
                      </a:endParaRPr>
                    </a:p>
                  </a:txBody>
                  <a:tcPr marL="108000" marR="9525" marT="9525" marB="0" anchor="ctr">
                    <a:solidFill>
                      <a:schemeClr val="bg1"/>
                    </a:solidFill>
                  </a:tcPr>
                </a:tc>
              </a:tr>
              <a:tr h="714831">
                <a:tc>
                  <a:txBody>
                    <a:bodyPr/>
                    <a:lstStyle/>
                    <a:p>
                      <a:pPr marL="0" algn="l" defTabSz="914400" rtl="0" eaLnBrk="1" fontAlgn="b" latinLnBrk="0" hangingPunct="1"/>
                      <a:r>
                        <a:rPr lang="fr-FR" sz="1000" b="1" kern="1200" dirty="0" smtClean="0">
                          <a:solidFill>
                            <a:schemeClr val="dk1"/>
                          </a:solidFill>
                          <a:latin typeface="+mn-lt"/>
                          <a:ea typeface="+mn-ea"/>
                          <a:cs typeface="+mn-cs"/>
                        </a:rPr>
                        <a:t>CATHETERS UTILISABLES</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marL="0" algn="l" defTabSz="914400" rtl="0" eaLnBrk="1" fontAlgn="b" latinLnBrk="0" hangingPunct="1"/>
                      <a:endParaRPr lang="fr-FR" sz="1000" b="0" i="0" u="none" strike="noStrike" kern="1200" dirty="0">
                        <a:solidFill>
                          <a:srgbClr val="000000"/>
                        </a:solidFill>
                        <a:effectLst/>
                        <a:latin typeface="Calibri" panose="020F0502020204030204" pitchFamily="34" charset="0"/>
                        <a:ea typeface="+mn-ea"/>
                        <a:cs typeface="+mn-cs"/>
                      </a:endParaRPr>
                    </a:p>
                  </a:txBody>
                  <a:tcPr marL="9525" marR="9525" marT="9525" marB="0" anchor="ctr">
                    <a:solidFill>
                      <a:schemeClr val="bg1"/>
                    </a:solidFill>
                  </a:tcPr>
                </a:tc>
                <a:tc>
                  <a:txBody>
                    <a:bodyPr/>
                    <a:lstStyle/>
                    <a:p>
                      <a:pPr marL="0" lvl="1" algn="l" defTabSz="914400" rtl="0" eaLnBrk="1" fontAlgn="ctr" latinLnBrk="0" hangingPunct="1"/>
                      <a:r>
                        <a:rPr lang="fr-FR" sz="1000" b="1" kern="1200" dirty="0" smtClean="0">
                          <a:solidFill>
                            <a:schemeClr val="dk1"/>
                          </a:solidFill>
                          <a:latin typeface="+mn-lt"/>
                          <a:ea typeface="+mn-ea"/>
                          <a:cs typeface="+mn-cs"/>
                        </a:rPr>
                        <a:t>HISTORIQUE</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r>
                        <a:rPr lang="fr-FR" sz="1000" b="0" i="0" u="none" strike="noStrike" dirty="0" smtClean="0">
                          <a:solidFill>
                            <a:srgbClr val="000000"/>
                          </a:solidFill>
                          <a:effectLst/>
                          <a:latin typeface="Calibri" panose="020F0502020204030204" pitchFamily="34" charset="0"/>
                        </a:rPr>
                        <a:t>jusqu’à 5 400 historiques (90 jours de données)</a:t>
                      </a:r>
                      <a:endParaRPr lang="fr-FR" sz="1000" b="0" i="0" u="none" strike="noStrike" dirty="0">
                        <a:solidFill>
                          <a:srgbClr val="000000"/>
                        </a:solidFill>
                        <a:effectLst/>
                        <a:latin typeface="Calibri" panose="020F0502020204030204" pitchFamily="34" charset="0"/>
                      </a:endParaRPr>
                    </a:p>
                  </a:txBody>
                  <a:tcPr marL="108000" marR="9525" marT="9525" marB="0" anchor="ctr">
                    <a:solidFill>
                      <a:schemeClr val="bg1"/>
                    </a:solidFill>
                  </a:tcPr>
                </a:tc>
              </a:tr>
              <a:tr h="1459687">
                <a:tc>
                  <a:txBody>
                    <a:bodyPr/>
                    <a:lstStyle/>
                    <a:p>
                      <a:pPr marL="0" algn="l" defTabSz="914400" rtl="0" eaLnBrk="1" fontAlgn="b" latinLnBrk="0" hangingPunct="1"/>
                      <a:r>
                        <a:rPr lang="fr-FR" sz="1000" b="1" kern="1200" dirty="0" smtClean="0">
                          <a:solidFill>
                            <a:schemeClr val="dk1"/>
                          </a:solidFill>
                          <a:latin typeface="+mn-lt"/>
                          <a:ea typeface="+mn-ea"/>
                          <a:cs typeface="+mn-cs"/>
                        </a:rPr>
                        <a:t>DEBIT DE BASE</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r>
                        <a:rPr lang="fr-FR" sz="1000" b="0" i="0" u="none" strike="noStrike" dirty="0" smtClean="0">
                          <a:solidFill>
                            <a:srgbClr val="000000"/>
                          </a:solidFill>
                          <a:effectLst/>
                          <a:latin typeface="Calibri" panose="020F0502020204030204" pitchFamily="34" charset="0"/>
                        </a:rPr>
                        <a:t>  7 programmes basaux</a:t>
                      </a:r>
                    </a:p>
                    <a:p>
                      <a:pPr algn="l" fontAlgn="b"/>
                      <a:r>
                        <a:rPr lang="fr-FR" sz="1000" b="0" i="0" u="none" strike="noStrike" dirty="0" smtClean="0">
                          <a:solidFill>
                            <a:srgbClr val="000000"/>
                          </a:solidFill>
                          <a:effectLst/>
                          <a:latin typeface="Calibri" panose="020F0502020204030204" pitchFamily="34" charset="0"/>
                        </a:rPr>
                        <a:t>  24 segments</a:t>
                      </a:r>
                    </a:p>
                    <a:p>
                      <a:pPr algn="l" fontAlgn="b"/>
                      <a:r>
                        <a:rPr lang="fr-FR" sz="1000" b="0" i="0" u="none" strike="noStrike" dirty="0" smtClean="0">
                          <a:solidFill>
                            <a:srgbClr val="000000"/>
                          </a:solidFill>
                          <a:effectLst/>
                          <a:latin typeface="Calibri" panose="020F0502020204030204" pitchFamily="34" charset="0"/>
                        </a:rPr>
                        <a:t>  par incréments de 30 minutes</a:t>
                      </a:r>
                    </a:p>
                    <a:p>
                      <a:pPr algn="l" fontAlgn="b"/>
                      <a:r>
                        <a:rPr lang="fr-FR" sz="1000" b="0" i="0" u="none" strike="noStrike" dirty="0" smtClean="0">
                          <a:solidFill>
                            <a:srgbClr val="000000"/>
                          </a:solidFill>
                          <a:effectLst/>
                          <a:latin typeface="Calibri" panose="020F0502020204030204" pitchFamily="34" charset="0"/>
                        </a:rPr>
                        <a:t>  Débit basal max.: 30 U/h</a:t>
                      </a:r>
                    </a:p>
                    <a:p>
                      <a:pPr algn="l" fontAlgn="b"/>
                      <a:r>
                        <a:rPr lang="fr-FR" sz="1000" b="0" i="0" u="none" strike="noStrike" dirty="0" smtClean="0">
                          <a:solidFill>
                            <a:srgbClr val="000000"/>
                          </a:solidFill>
                          <a:effectLst/>
                          <a:latin typeface="Calibri" panose="020F0502020204030204" pitchFamily="34" charset="0"/>
                        </a:rPr>
                        <a:t>  Incrément de débit basal: 0.05 U/h</a:t>
                      </a:r>
                    </a:p>
                    <a:p>
                      <a:pPr algn="l" fontAlgn="b"/>
                      <a:r>
                        <a:rPr lang="fr-FR" sz="1000" b="0" i="0" u="none" strike="noStrike" dirty="0" smtClean="0">
                          <a:solidFill>
                            <a:srgbClr val="000000"/>
                          </a:solidFill>
                          <a:effectLst/>
                          <a:latin typeface="Calibri" panose="020F0502020204030204" pitchFamily="34" charset="0"/>
                        </a:rPr>
                        <a:t>  Débit basal temporaire: % ou U</a:t>
                      </a:r>
                    </a:p>
                  </a:txBody>
                  <a:tcPr marL="9525" marR="9525" marT="9525" marB="0" anchor="ctr">
                    <a:solidFill>
                      <a:schemeClr val="bg1"/>
                    </a:solidFill>
                  </a:tcPr>
                </a:tc>
                <a:tc>
                  <a:txBody>
                    <a:bodyPr/>
                    <a:lstStyle/>
                    <a:p>
                      <a:r>
                        <a:rPr lang="fr-FR" sz="1000" b="1" dirty="0" smtClean="0"/>
                        <a:t>LOGICIEL</a:t>
                      </a:r>
                      <a:endParaRPr lang="fr-FR" sz="1000" b="1" dirty="0"/>
                    </a:p>
                  </a:txBody>
                  <a:tcPr anchor="ctr">
                    <a:solidFill>
                      <a:schemeClr val="bg1">
                        <a:lumMod val="85000"/>
                      </a:schemeClr>
                    </a:solidFill>
                  </a:tcPr>
                </a:tc>
                <a:tc>
                  <a:txBody>
                    <a:bodyPr/>
                    <a:lstStyle/>
                    <a:p>
                      <a:pPr algn="l" fontAlgn="b"/>
                      <a:r>
                        <a:rPr lang="fr-FR" sz="1000" b="0" i="0" u="none" strike="noStrike" dirty="0" smtClean="0">
                          <a:solidFill>
                            <a:srgbClr val="000000"/>
                          </a:solidFill>
                          <a:effectLst/>
                          <a:latin typeface="Calibri" panose="020F0502020204030204" pitchFamily="34" charset="0"/>
                        </a:rPr>
                        <a:t>Le système </a:t>
                      </a:r>
                      <a:r>
                        <a:rPr lang="fr-FR" sz="1000" b="0" i="0" u="none" strike="noStrike" dirty="0" err="1" smtClean="0">
                          <a:solidFill>
                            <a:srgbClr val="000000"/>
                          </a:solidFill>
                          <a:effectLst/>
                          <a:latin typeface="Calibri" panose="020F0502020204030204" pitchFamily="34" charset="0"/>
                        </a:rPr>
                        <a:t>mylife</a:t>
                      </a:r>
                      <a:r>
                        <a:rPr lang="fr-FR" sz="1000" b="0" i="0" u="none" strike="noStrike" dirty="0" smtClean="0">
                          <a:solidFill>
                            <a:srgbClr val="000000"/>
                          </a:solidFill>
                          <a:effectLst/>
                          <a:latin typeface="Calibri" panose="020F0502020204030204" pitchFamily="34" charset="0"/>
                        </a:rPr>
                        <a:t> </a:t>
                      </a:r>
                      <a:r>
                        <a:rPr lang="fr-FR" sz="1000" b="0" i="0" u="none" strike="noStrike" dirty="0" err="1" smtClean="0">
                          <a:solidFill>
                            <a:srgbClr val="000000"/>
                          </a:solidFill>
                          <a:effectLst/>
                          <a:latin typeface="Calibri" panose="020F0502020204030204" pitchFamily="34" charset="0"/>
                        </a:rPr>
                        <a:t>OmniPod</a:t>
                      </a:r>
                      <a:r>
                        <a:rPr lang="fr-FR" sz="1000" b="0" i="0" u="none" strike="noStrike" dirty="0" smtClean="0">
                          <a:solidFill>
                            <a:srgbClr val="000000"/>
                          </a:solidFill>
                          <a:effectLst/>
                          <a:latin typeface="Calibri" panose="020F0502020204030204" pitchFamily="34" charset="0"/>
                        </a:rPr>
                        <a:t> télécharge les données d’administration d’insuline, les valeurs de glycémie et les enregistrements de glucides via un câble mini-USB standard. </a:t>
                      </a:r>
                      <a:r>
                        <a:rPr lang="fr-FR" sz="1000" b="0" i="0" u="none" strike="noStrike" dirty="0" err="1" smtClean="0">
                          <a:solidFill>
                            <a:srgbClr val="000000"/>
                          </a:solidFill>
                          <a:effectLst/>
                          <a:latin typeface="Calibri" panose="020F0502020204030204" pitchFamily="34" charset="0"/>
                        </a:rPr>
                        <a:t>mylife</a:t>
                      </a:r>
                      <a:r>
                        <a:rPr lang="fr-FR" sz="1000" b="0" i="0" u="none" strike="noStrike" dirty="0" smtClean="0">
                          <a:solidFill>
                            <a:srgbClr val="000000"/>
                          </a:solidFill>
                          <a:effectLst/>
                          <a:latin typeface="Calibri" panose="020F0502020204030204" pitchFamily="34" charset="0"/>
                        </a:rPr>
                        <a:t> </a:t>
                      </a:r>
                      <a:r>
                        <a:rPr lang="fr-FR" sz="1000" b="0" i="0" u="none" strike="noStrike" dirty="0" err="1" smtClean="0">
                          <a:solidFill>
                            <a:srgbClr val="000000"/>
                          </a:solidFill>
                          <a:effectLst/>
                          <a:latin typeface="Calibri" panose="020F0502020204030204" pitchFamily="34" charset="0"/>
                        </a:rPr>
                        <a:t>Diabass</a:t>
                      </a:r>
                      <a:r>
                        <a:rPr lang="fr-FR" sz="1000" b="0" i="0" u="none" strike="noStrike" dirty="0" smtClean="0">
                          <a:solidFill>
                            <a:srgbClr val="000000"/>
                          </a:solidFill>
                          <a:effectLst/>
                          <a:latin typeface="Calibri" panose="020F0502020204030204" pitchFamily="34" charset="0"/>
                        </a:rPr>
                        <a:t>, </a:t>
                      </a:r>
                      <a:r>
                        <a:rPr lang="fr-FR" sz="1000" b="0" i="0" u="none" strike="noStrike" dirty="0" err="1" smtClean="0">
                          <a:solidFill>
                            <a:srgbClr val="000000"/>
                          </a:solidFill>
                          <a:effectLst/>
                          <a:latin typeface="Calibri" panose="020F0502020204030204" pitchFamily="34" charset="0"/>
                        </a:rPr>
                        <a:t>SiDiary</a:t>
                      </a:r>
                      <a:r>
                        <a:rPr lang="fr-FR" sz="1000" b="0" i="0" u="none" strike="noStrike" dirty="0" smtClean="0">
                          <a:solidFill>
                            <a:srgbClr val="000000"/>
                          </a:solidFill>
                          <a:effectLst/>
                          <a:latin typeface="Calibri" panose="020F0502020204030204" pitchFamily="34" charset="0"/>
                        </a:rPr>
                        <a:t> et </a:t>
                      </a:r>
                      <a:r>
                        <a:rPr lang="fr-FR" sz="1000" b="0" i="0" u="none" strike="noStrike" dirty="0" err="1" smtClean="0">
                          <a:solidFill>
                            <a:srgbClr val="000000"/>
                          </a:solidFill>
                          <a:effectLst/>
                          <a:latin typeface="Calibri" panose="020F0502020204030204" pitchFamily="34" charset="0"/>
                        </a:rPr>
                        <a:t>Diasend</a:t>
                      </a:r>
                      <a:r>
                        <a:rPr lang="fr-FR" sz="1000" b="0" i="0" u="none" strike="noStrike" dirty="0" smtClean="0">
                          <a:solidFill>
                            <a:srgbClr val="000000"/>
                          </a:solidFill>
                          <a:effectLst/>
                          <a:latin typeface="Calibri" panose="020F0502020204030204" pitchFamily="34" charset="0"/>
                        </a:rPr>
                        <a:t> permettent de créer des rapports, tableaux et graphiques personnalisés de vos enregistrements.</a:t>
                      </a:r>
                      <a:endParaRPr lang="fr-FR" sz="1000" b="0" i="0" u="none" strike="noStrike" dirty="0">
                        <a:solidFill>
                          <a:srgbClr val="000000"/>
                        </a:solidFill>
                        <a:effectLst/>
                        <a:latin typeface="Calibri" panose="020F0502020204030204" pitchFamily="34" charset="0"/>
                      </a:endParaRPr>
                    </a:p>
                  </a:txBody>
                  <a:tcPr marL="108000" marR="9525" marT="9525" marB="0" anchor="ctr">
                    <a:solidFill>
                      <a:schemeClr val="bg1"/>
                    </a:solidFill>
                  </a:tcPr>
                </a:tc>
              </a:tr>
              <a:tr h="1357767">
                <a:tc>
                  <a:txBody>
                    <a:bodyPr/>
                    <a:lstStyle/>
                    <a:p>
                      <a:pPr marL="0" algn="l" defTabSz="914400" rtl="0" eaLnBrk="1" fontAlgn="b" latinLnBrk="0" hangingPunct="1"/>
                      <a:r>
                        <a:rPr lang="fr-FR" sz="1000" b="1" kern="1200" dirty="0" smtClean="0">
                          <a:solidFill>
                            <a:schemeClr val="dk1"/>
                          </a:solidFill>
                          <a:latin typeface="+mn-lt"/>
                          <a:ea typeface="+mn-ea"/>
                          <a:cs typeface="+mn-cs"/>
                        </a:rPr>
                        <a:t>BOLUS</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r>
                        <a:rPr lang="fr-FR" sz="1000" b="0" i="0" u="none" strike="noStrike" dirty="0" smtClean="0">
                          <a:solidFill>
                            <a:srgbClr val="000000"/>
                          </a:solidFill>
                          <a:effectLst/>
                          <a:latin typeface="Calibri" panose="020F0502020204030204" pitchFamily="34" charset="0"/>
                        </a:rPr>
                        <a:t>  Incréments: 0.05/0.1/0.5/1.0 U</a:t>
                      </a:r>
                    </a:p>
                    <a:p>
                      <a:pPr algn="l" fontAlgn="b"/>
                      <a:r>
                        <a:rPr lang="fr-FR" sz="1000" b="0" i="0" u="none" strike="noStrike" dirty="0" smtClean="0">
                          <a:solidFill>
                            <a:srgbClr val="000000"/>
                          </a:solidFill>
                          <a:effectLst/>
                          <a:latin typeface="Calibri" panose="020F0502020204030204" pitchFamily="34" charset="0"/>
                        </a:rPr>
                        <a:t>  Bolus max.: 30 U</a:t>
                      </a:r>
                    </a:p>
                    <a:p>
                      <a:pPr algn="l" fontAlgn="b"/>
                      <a:r>
                        <a:rPr lang="fr-FR" sz="1000" b="0" i="0" u="none" strike="noStrike" dirty="0" smtClean="0">
                          <a:solidFill>
                            <a:srgbClr val="000000"/>
                          </a:solidFill>
                          <a:effectLst/>
                          <a:latin typeface="Calibri" panose="020F0502020204030204" pitchFamily="34" charset="0"/>
                        </a:rPr>
                        <a:t>  Débit du bolus max.: 1.5 U/min</a:t>
                      </a:r>
                    </a:p>
                    <a:p>
                      <a:pPr algn="l" fontAlgn="b"/>
                      <a:r>
                        <a:rPr lang="fr-FR" sz="1000" b="0" i="0" u="none" strike="noStrike" dirty="0" smtClean="0">
                          <a:solidFill>
                            <a:srgbClr val="000000"/>
                          </a:solidFill>
                          <a:effectLst/>
                          <a:latin typeface="Calibri" panose="020F0502020204030204" pitchFamily="34" charset="0"/>
                        </a:rPr>
                        <a:t>  Bolus prolongé: % ou U</a:t>
                      </a:r>
                    </a:p>
                    <a:p>
                      <a:pPr algn="l" fontAlgn="b"/>
                      <a:endParaRPr lang="fr-FR" sz="1000" b="0" i="0" u="none" strike="noStrike" dirty="0" smtClean="0">
                        <a:solidFill>
                          <a:srgbClr val="000000"/>
                        </a:solidFill>
                        <a:effectLst/>
                        <a:latin typeface="Calibri" panose="020F0502020204030204" pitchFamily="34" charset="0"/>
                      </a:endParaRPr>
                    </a:p>
                    <a:p>
                      <a:pPr algn="l" fontAlgn="b"/>
                      <a:r>
                        <a:rPr lang="fr-FR" sz="1000" b="0" i="0" u="none" strike="noStrike" dirty="0" smtClean="0">
                          <a:solidFill>
                            <a:srgbClr val="000000"/>
                          </a:solidFill>
                          <a:effectLst/>
                          <a:latin typeface="Calibri" panose="020F0502020204030204" pitchFamily="34" charset="0"/>
                        </a:rPr>
                        <a:t>  Insuline active (</a:t>
                      </a:r>
                      <a:r>
                        <a:rPr lang="fr-FR" sz="1000" b="0" i="0" u="none" strike="noStrike" dirty="0" err="1" smtClean="0">
                          <a:solidFill>
                            <a:srgbClr val="000000"/>
                          </a:solidFill>
                          <a:effectLst/>
                          <a:latin typeface="Calibri" panose="020F0502020204030204" pitchFamily="34" charset="0"/>
                        </a:rPr>
                        <a:t>InA</a:t>
                      </a:r>
                      <a:r>
                        <a:rPr lang="fr-FR" sz="1000" b="0" i="0" u="none" strike="noStrike" dirty="0" smtClean="0">
                          <a:solidFill>
                            <a:srgbClr val="000000"/>
                          </a:solidFill>
                          <a:effectLst/>
                          <a:latin typeface="Calibri" panose="020F0502020204030204" pitchFamily="34" charset="0"/>
                        </a:rPr>
                        <a:t>)</a:t>
                      </a:r>
                    </a:p>
                    <a:p>
                      <a:pPr algn="l" fontAlgn="b"/>
                      <a:r>
                        <a:rPr lang="fr-FR" sz="1000" b="0" i="0" u="none" strike="noStrike" dirty="0" smtClean="0">
                          <a:solidFill>
                            <a:srgbClr val="000000"/>
                          </a:solidFill>
                          <a:effectLst/>
                          <a:latin typeface="Calibri" panose="020F0502020204030204" pitchFamily="34" charset="0"/>
                        </a:rPr>
                        <a:t>  8 segments pour la valeur de GL cible</a:t>
                      </a:r>
                    </a:p>
                    <a:p>
                      <a:pPr algn="l" fontAlgn="b"/>
                      <a:r>
                        <a:rPr lang="fr-FR" sz="1000" b="0" i="0" u="none" strike="noStrike" dirty="0" smtClean="0">
                          <a:solidFill>
                            <a:srgbClr val="000000"/>
                          </a:solidFill>
                          <a:effectLst/>
                          <a:latin typeface="Calibri" panose="020F0502020204030204" pitchFamily="34" charset="0"/>
                        </a:rPr>
                        <a:t>  8 segments pour le rapport insuline/glucides</a:t>
                      </a:r>
                    </a:p>
                    <a:p>
                      <a:pPr algn="l" fontAlgn="b"/>
                      <a:r>
                        <a:rPr lang="fr-FR" sz="1000" b="0" i="0" u="none" strike="noStrike" dirty="0" smtClean="0">
                          <a:solidFill>
                            <a:srgbClr val="000000"/>
                          </a:solidFill>
                          <a:effectLst/>
                          <a:latin typeface="Calibri" panose="020F0502020204030204" pitchFamily="34" charset="0"/>
                        </a:rPr>
                        <a:t>  8 segments pour le facteur de correction</a:t>
                      </a:r>
                      <a:endParaRPr lang="fr-FR" sz="1000" b="0" i="0" u="none" strike="noStrike" dirty="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marL="0" algn="l" defTabSz="914400" rtl="0" eaLnBrk="1" latinLnBrk="0" hangingPunct="1"/>
                      <a:endParaRPr lang="fr-FR" sz="1000" b="1" kern="1200" dirty="0" smtClean="0">
                        <a:solidFill>
                          <a:schemeClr val="dk1"/>
                        </a:solidFill>
                        <a:latin typeface="+mn-lt"/>
                        <a:ea typeface="+mn-ea"/>
                        <a:cs typeface="+mn-cs"/>
                      </a:endParaRPr>
                    </a:p>
                    <a:p>
                      <a:pPr marL="0" algn="l" defTabSz="914400" rtl="0" eaLnBrk="1" latinLnBrk="0" hangingPunct="1"/>
                      <a:r>
                        <a:rPr lang="fr-FR" sz="1000" b="1" kern="1200" dirty="0" smtClean="0">
                          <a:solidFill>
                            <a:schemeClr val="dk1"/>
                          </a:solidFill>
                          <a:latin typeface="+mn-lt"/>
                          <a:ea typeface="+mn-ea"/>
                          <a:cs typeface="+mn-cs"/>
                        </a:rPr>
                        <a:t>COLORIS</a:t>
                      </a:r>
                    </a:p>
                    <a:p>
                      <a:pPr marL="0" algn="l" defTabSz="914400" rtl="0" eaLnBrk="1" latinLnBrk="0" hangingPunct="1"/>
                      <a:endParaRPr lang="fr-FR" sz="1000" b="0" kern="1200" dirty="0">
                        <a:solidFill>
                          <a:schemeClr val="dk1"/>
                        </a:solidFill>
                        <a:latin typeface="+mn-lt"/>
                        <a:ea typeface="+mn-ea"/>
                        <a:cs typeface="+mn-cs"/>
                      </a:endParaRPr>
                    </a:p>
                  </a:txBody>
                  <a:tcPr anchor="ctr">
                    <a:solidFill>
                      <a:schemeClr val="bg1">
                        <a:lumMod val="85000"/>
                      </a:schemeClr>
                    </a:solidFill>
                  </a:tcPr>
                </a:tc>
                <a:tc>
                  <a:txBody>
                    <a:bodyPr/>
                    <a:lstStyle/>
                    <a:p>
                      <a:endParaRPr lang="fr-FR" dirty="0" smtClean="0"/>
                    </a:p>
                    <a:p>
                      <a:endParaRPr lang="fr-FR" dirty="0" smtClean="0"/>
                    </a:p>
                    <a:p>
                      <a:endParaRPr lang="fr-FR" dirty="0" smtClean="0"/>
                    </a:p>
                    <a:p>
                      <a:r>
                        <a:rPr lang="fr-FR" sz="1000" dirty="0" smtClean="0">
                          <a:latin typeface="+mn-lt"/>
                        </a:rPr>
                        <a:t>  </a:t>
                      </a:r>
                    </a:p>
                    <a:p>
                      <a:endParaRPr lang="fr-FR" sz="1000" dirty="0" smtClean="0">
                        <a:latin typeface="+mn-lt"/>
                      </a:endParaRPr>
                    </a:p>
                    <a:p>
                      <a:r>
                        <a:rPr lang="fr-FR" sz="1000" dirty="0" smtClean="0">
                          <a:latin typeface="+mn-lt"/>
                        </a:rPr>
                        <a:t>  Blanc</a:t>
                      </a:r>
                      <a:endParaRPr lang="fr-FR" sz="1000" dirty="0">
                        <a:latin typeface="+mn-lt"/>
                      </a:endParaRPr>
                    </a:p>
                  </a:txBody>
                  <a:tcPr marL="9525" marR="9525" marT="9525" marB="0" anchor="ctr">
                    <a:solidFill>
                      <a:schemeClr val="bg1"/>
                    </a:solidFill>
                  </a:tcPr>
                </a:tc>
              </a:tr>
              <a:tr h="911541">
                <a:tc>
                  <a:txBody>
                    <a:bodyPr/>
                    <a:lstStyle/>
                    <a:p>
                      <a:pPr marL="0" algn="l" defTabSz="914400" rtl="0" eaLnBrk="1" fontAlgn="b" latinLnBrk="0" hangingPunct="1"/>
                      <a:r>
                        <a:rPr lang="fr-FR" sz="1000" b="1" kern="1200" dirty="0" smtClean="0">
                          <a:solidFill>
                            <a:schemeClr val="dk1"/>
                          </a:solidFill>
                          <a:latin typeface="+mn-lt"/>
                          <a:ea typeface="+mn-ea"/>
                          <a:cs typeface="+mn-cs"/>
                        </a:rPr>
                        <a:t>PILES</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ctr"/>
                      <a:r>
                        <a:rPr lang="fr-FR" sz="1000" b="0" i="0" u="none" strike="noStrike" dirty="0" smtClean="0">
                          <a:solidFill>
                            <a:srgbClr val="000000"/>
                          </a:solidFill>
                          <a:effectLst/>
                          <a:latin typeface="Calibri" panose="020F0502020204030204" pitchFamily="34" charset="0"/>
                        </a:rPr>
                        <a:t> 3</a:t>
                      </a:r>
                      <a:r>
                        <a:rPr lang="fr-FR" sz="1000" b="0" i="0" u="none" strike="noStrike" baseline="0" dirty="0" smtClean="0">
                          <a:solidFill>
                            <a:srgbClr val="000000"/>
                          </a:solidFill>
                          <a:effectLst/>
                          <a:latin typeface="Calibri" panose="020F0502020204030204" pitchFamily="34" charset="0"/>
                        </a:rPr>
                        <a:t> </a:t>
                      </a:r>
                      <a:r>
                        <a:rPr lang="fr-FR" sz="1000" b="0" i="0" u="none" strike="noStrike" dirty="0" smtClean="0">
                          <a:solidFill>
                            <a:srgbClr val="000000"/>
                          </a:solidFill>
                          <a:effectLst/>
                          <a:latin typeface="Calibri" panose="020F0502020204030204" pitchFamily="34" charset="0"/>
                        </a:rPr>
                        <a:t>piles alcalines AAA</a:t>
                      </a:r>
                      <a:endParaRPr lang="fr-FR" sz="1000" b="0" i="0" u="none" strike="noStrike" dirty="0">
                        <a:solidFill>
                          <a:srgbClr val="000000"/>
                        </a:solidFill>
                        <a:effectLst/>
                        <a:latin typeface="Calibri" panose="020F0502020204030204" pitchFamily="34" charset="0"/>
                      </a:endParaRPr>
                    </a:p>
                  </a:txBody>
                  <a:tcPr marL="9525" marR="9525" marT="9525" marB="0" anchor="ctr">
                    <a:solidFill>
                      <a:schemeClr val="bg1"/>
                    </a:solidFill>
                  </a:tcPr>
                </a:tc>
                <a:tc rowSpan="3">
                  <a:txBody>
                    <a:bodyPr/>
                    <a:lstStyle/>
                    <a:p>
                      <a:pPr marL="0" algn="l" defTabSz="914400" rtl="0" eaLnBrk="1" latinLnBrk="0" hangingPunct="1"/>
                      <a:r>
                        <a:rPr lang="fr-FR" sz="1000" b="1" kern="1200" dirty="0" smtClean="0">
                          <a:solidFill>
                            <a:schemeClr val="dk1"/>
                          </a:solidFill>
                          <a:latin typeface="+mn-lt"/>
                          <a:ea typeface="+mn-ea"/>
                          <a:cs typeface="+mn-cs"/>
                        </a:rPr>
                        <a:t>INFORMATIONS COMPLEMENTAIRES</a:t>
                      </a:r>
                      <a:endParaRPr lang="fr-FR" sz="1000" b="1" kern="1200" dirty="0">
                        <a:solidFill>
                          <a:schemeClr val="dk1"/>
                        </a:solidFill>
                        <a:latin typeface="+mn-lt"/>
                        <a:ea typeface="+mn-ea"/>
                        <a:cs typeface="+mn-cs"/>
                      </a:endParaRPr>
                    </a:p>
                  </a:txBody>
                  <a:tcPr anchor="ctr">
                    <a:solidFill>
                      <a:schemeClr val="bg1">
                        <a:lumMod val="85000"/>
                      </a:schemeClr>
                    </a:solidFill>
                  </a:tcPr>
                </a:tc>
                <a:tc rowSpan="2">
                  <a:txBody>
                    <a:bodyPr/>
                    <a:lstStyle/>
                    <a:p>
                      <a:r>
                        <a:rPr lang="fr-FR" sz="1000" dirty="0" smtClean="0"/>
                        <a:t>  Lecteur </a:t>
                      </a:r>
                      <a:r>
                        <a:rPr lang="fr-FR" sz="1000" dirty="0" err="1" smtClean="0"/>
                        <a:t>FreeStyle</a:t>
                      </a:r>
                      <a:r>
                        <a:rPr lang="fr-FR" sz="1000" dirty="0" smtClean="0"/>
                        <a:t> intégré</a:t>
                      </a:r>
                    </a:p>
                    <a:p>
                      <a:r>
                        <a:rPr lang="fr-FR" sz="1000" dirty="0" smtClean="0"/>
                        <a:t>  Étalonnage: sur plasma</a:t>
                      </a:r>
                    </a:p>
                    <a:p>
                      <a:r>
                        <a:rPr lang="fr-FR" sz="1000" dirty="0" smtClean="0"/>
                        <a:t>  Échantillon: sang total, capillaire</a:t>
                      </a:r>
                    </a:p>
                    <a:p>
                      <a:r>
                        <a:rPr lang="fr-FR" sz="1000" dirty="0" smtClean="0"/>
                        <a:t>  Volume de l’échantillon: 0.3 µl</a:t>
                      </a:r>
                    </a:p>
                    <a:p>
                      <a:r>
                        <a:rPr lang="fr-FR" sz="1000" dirty="0" smtClean="0"/>
                        <a:t>  Durée de test: 7 secondes</a:t>
                      </a:r>
                      <a:endParaRPr lang="fr-FR" sz="1000" dirty="0"/>
                    </a:p>
                  </a:txBody>
                  <a:tcPr marL="9525" marR="9525" marT="9525" marB="0" anchor="ctr">
                    <a:solidFill>
                      <a:schemeClr val="bg1"/>
                    </a:solidFill>
                  </a:tcPr>
                </a:tc>
              </a:tr>
              <a:tr h="71495">
                <a:tc rowSpan="2">
                  <a:txBody>
                    <a:bodyPr/>
                    <a:lstStyle/>
                    <a:p>
                      <a:pPr marL="0" algn="l" defTabSz="914400" rtl="0" eaLnBrk="1" fontAlgn="b" latinLnBrk="0" hangingPunct="1"/>
                      <a:r>
                        <a:rPr lang="fr-FR" sz="1000" b="1" kern="1200" dirty="0" smtClean="0">
                          <a:solidFill>
                            <a:schemeClr val="dk1"/>
                          </a:solidFill>
                          <a:latin typeface="+mn-lt"/>
                          <a:ea typeface="+mn-ea"/>
                          <a:cs typeface="+mn-cs"/>
                        </a:rPr>
                        <a:t>TELECOMMANDE</a:t>
                      </a:r>
                      <a:endParaRPr lang="fr-FR" sz="1000" b="1" kern="1200" dirty="0">
                        <a:solidFill>
                          <a:schemeClr val="dk1"/>
                        </a:solidFill>
                        <a:latin typeface="+mn-lt"/>
                        <a:ea typeface="+mn-ea"/>
                        <a:cs typeface="+mn-cs"/>
                      </a:endParaRPr>
                    </a:p>
                  </a:txBody>
                  <a:tcPr anchor="ctr">
                    <a:solidFill>
                      <a:schemeClr val="bg1">
                        <a:lumMod val="85000"/>
                      </a:schemeClr>
                    </a:solidFill>
                  </a:tcPr>
                </a:tc>
                <a:tc rowSpan="2">
                  <a:txBody>
                    <a:bodyPr/>
                    <a:lstStyle/>
                    <a:p>
                      <a:pPr algn="l" fontAlgn="b"/>
                      <a:r>
                        <a:rPr lang="fr-FR" sz="1000" b="0" i="0" u="none" strike="noStrike" dirty="0" smtClean="0">
                          <a:solidFill>
                            <a:srgbClr val="000000"/>
                          </a:solidFill>
                          <a:effectLst/>
                          <a:latin typeface="Calibri" panose="020F0502020204030204" pitchFamily="34" charset="0"/>
                        </a:rPr>
                        <a:t>oui</a:t>
                      </a:r>
                      <a:endParaRPr lang="fr-FR" sz="1000" b="0" i="0" u="none" strike="noStrike" dirty="0">
                        <a:solidFill>
                          <a:srgbClr val="000000"/>
                        </a:solidFill>
                        <a:effectLst/>
                        <a:latin typeface="Calibri" panose="020F0502020204030204" pitchFamily="34" charset="0"/>
                      </a:endParaRPr>
                    </a:p>
                  </a:txBody>
                  <a:tcPr marL="108000" marR="9525" marT="9525" marB="0" anchor="ctr">
                    <a:solidFill>
                      <a:schemeClr val="bg1"/>
                    </a:solidFill>
                  </a:tcPr>
                </a:tc>
                <a:tc vMerge="1">
                  <a:txBody>
                    <a:bodyPr/>
                    <a:lstStyle/>
                    <a:p>
                      <a:endParaRPr lang="fr-FR" sz="1000" dirty="0"/>
                    </a:p>
                  </a:txBody>
                  <a:tcPr>
                    <a:solidFill>
                      <a:schemeClr val="bg1">
                        <a:lumMod val="85000"/>
                      </a:schemeClr>
                    </a:solidFill>
                  </a:tcPr>
                </a:tc>
                <a:tc vMerge="1">
                  <a:txBody>
                    <a:bodyPr/>
                    <a:lstStyle/>
                    <a:p>
                      <a:endParaRPr lang="fr-FR" sz="1000" dirty="0"/>
                    </a:p>
                  </a:txBody>
                  <a:tcPr anchor="ctr">
                    <a:solidFill>
                      <a:schemeClr val="bg1"/>
                    </a:solidFill>
                  </a:tcPr>
                </a:tc>
              </a:tr>
              <a:tr h="214485">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endParaRPr lang="fr-FR" sz="800" b="1" i="1" dirty="0"/>
                    </a:p>
                  </a:txBody>
                  <a:tcPr anchor="ctr">
                    <a:solidFill>
                      <a:schemeClr val="bg1"/>
                    </a:solidFill>
                  </a:tcPr>
                </a:tc>
              </a:tr>
            </a:tbl>
          </a:graphicData>
        </a:graphic>
      </p:graphicFrame>
      <p:sp>
        <p:nvSpPr>
          <p:cNvPr id="12" name="ZoneTexte 11"/>
          <p:cNvSpPr txBox="1"/>
          <p:nvPr/>
        </p:nvSpPr>
        <p:spPr>
          <a:xfrm>
            <a:off x="44731" y="58914"/>
            <a:ext cx="1872208" cy="577081"/>
          </a:xfrm>
          <a:prstGeom prst="rect">
            <a:avLst/>
          </a:prstGeom>
          <a:noFill/>
        </p:spPr>
        <p:txBody>
          <a:bodyPr wrap="square" rtlCol="0">
            <a:spAutoFit/>
          </a:bodyPr>
          <a:lstStyle/>
          <a:p>
            <a:r>
              <a:rPr lang="fr-FR" sz="900" b="1" dirty="0" smtClean="0">
                <a:solidFill>
                  <a:srgbClr val="B80F1C"/>
                </a:solidFill>
              </a:rPr>
              <a:t>INSULET :</a:t>
            </a:r>
            <a:br>
              <a:rPr lang="fr-FR" sz="900" b="1" dirty="0" smtClean="0">
                <a:solidFill>
                  <a:srgbClr val="B80F1C"/>
                </a:solidFill>
              </a:rPr>
            </a:br>
            <a:r>
              <a:rPr lang="fr-FR" sz="900" dirty="0" smtClean="0">
                <a:solidFill>
                  <a:srgbClr val="C00000"/>
                </a:solidFill>
                <a:hlinkClick r:id="rId4"/>
              </a:rPr>
              <a:t>https</a:t>
            </a:r>
            <a:r>
              <a:rPr lang="fr-FR" sz="900" dirty="0">
                <a:solidFill>
                  <a:srgbClr val="C00000"/>
                </a:solidFill>
                <a:hlinkClick r:id="rId4"/>
              </a:rPr>
              <a:t>://www.myomnipod.com</a:t>
            </a:r>
            <a:r>
              <a:rPr lang="fr-FR" sz="900" dirty="0" smtClean="0">
                <a:solidFill>
                  <a:srgbClr val="C00000"/>
                </a:solidFill>
                <a:hlinkClick r:id="rId4"/>
              </a:rPr>
              <a:t>/</a:t>
            </a:r>
            <a:endParaRPr lang="fr-FR" sz="900" dirty="0">
              <a:solidFill>
                <a:srgbClr val="C00000"/>
              </a:solidFill>
            </a:endParaRPr>
          </a:p>
          <a:p>
            <a:pPr>
              <a:lnSpc>
                <a:spcPct val="150000"/>
              </a:lnSpc>
            </a:pPr>
            <a:r>
              <a:rPr lang="fr-FR" sz="900" b="1" dirty="0">
                <a:solidFill>
                  <a:srgbClr val="B80F1C"/>
                </a:solidFill>
              </a:rPr>
              <a:t>Service clients : </a:t>
            </a:r>
            <a:r>
              <a:rPr lang="fr-FR" sz="900" dirty="0"/>
              <a:t>0 800 91 84 </a:t>
            </a:r>
            <a:r>
              <a:rPr lang="fr-FR" sz="900" dirty="0" smtClean="0"/>
              <a:t>42 </a:t>
            </a:r>
            <a:r>
              <a:rPr lang="fr-FR" sz="900" dirty="0" smtClean="0">
                <a:solidFill>
                  <a:srgbClr val="C00000"/>
                </a:solidFill>
              </a:rPr>
              <a:t> </a:t>
            </a:r>
            <a:endParaRPr lang="fr-FR" sz="900" dirty="0">
              <a:solidFill>
                <a:srgbClr val="C00000"/>
              </a:solidFill>
            </a:endParaRPr>
          </a:p>
        </p:txBody>
      </p:sp>
      <p:sp>
        <p:nvSpPr>
          <p:cNvPr id="15" name="ZoneTexte 14"/>
          <p:cNvSpPr txBox="1"/>
          <p:nvPr/>
        </p:nvSpPr>
        <p:spPr>
          <a:xfrm>
            <a:off x="7632340" y="12504"/>
            <a:ext cx="1800200" cy="246221"/>
          </a:xfrm>
          <a:prstGeom prst="rect">
            <a:avLst/>
          </a:prstGeom>
          <a:noFill/>
        </p:spPr>
        <p:txBody>
          <a:bodyPr wrap="square" rtlCol="0">
            <a:spAutoFit/>
          </a:bodyPr>
          <a:lstStyle/>
          <a:p>
            <a:r>
              <a:rPr lang="fr-FR" sz="1000" dirty="0" smtClean="0"/>
              <a:t>Fabricant non partenaire</a:t>
            </a:r>
            <a:endParaRPr lang="fr-FR" sz="1000" dirty="0"/>
          </a:p>
        </p:txBody>
      </p:sp>
      <p:pic>
        <p:nvPicPr>
          <p:cNvPr id="3" name="Image 2"/>
          <p:cNvPicPr>
            <a:picLocks noChangeAspect="1"/>
          </p:cNvPicPr>
          <p:nvPr/>
        </p:nvPicPr>
        <p:blipFill>
          <a:blip r:embed="rId5"/>
          <a:stretch>
            <a:fillRect/>
          </a:stretch>
        </p:blipFill>
        <p:spPr>
          <a:xfrm>
            <a:off x="6732240" y="4365104"/>
            <a:ext cx="735137" cy="836303"/>
          </a:xfrm>
          <a:prstGeom prst="rect">
            <a:avLst/>
          </a:prstGeom>
        </p:spPr>
      </p:pic>
    </p:spTree>
    <p:extLst>
      <p:ext uri="{BB962C8B-B14F-4D97-AF65-F5344CB8AC3E}">
        <p14:creationId xmlns:p14="http://schemas.microsoft.com/office/powerpoint/2010/main" val="13951715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p:cNvSpPr txBox="1"/>
          <p:nvPr/>
        </p:nvSpPr>
        <p:spPr>
          <a:xfrm>
            <a:off x="8532440" y="44624"/>
            <a:ext cx="504056" cy="369332"/>
          </a:xfrm>
          <a:prstGeom prst="rect">
            <a:avLst/>
          </a:prstGeom>
          <a:noFill/>
        </p:spPr>
        <p:txBody>
          <a:bodyPr wrap="square" rtlCol="0">
            <a:spAutoFit/>
          </a:bodyPr>
          <a:lstStyle/>
          <a:p>
            <a:pPr algn="ctr"/>
            <a:r>
              <a:rPr lang="fr-FR" dirty="0" smtClean="0">
                <a:solidFill>
                  <a:schemeClr val="bg1"/>
                </a:solidFill>
              </a:rPr>
              <a:t>5</a:t>
            </a:r>
            <a:endParaRPr lang="fr-FR" dirty="0">
              <a:solidFill>
                <a:schemeClr val="bg1"/>
              </a:solidFill>
            </a:endParaRPr>
          </a:p>
        </p:txBody>
      </p:sp>
      <p:sp>
        <p:nvSpPr>
          <p:cNvPr id="2" name="Rectangle 1"/>
          <p:cNvSpPr/>
          <p:nvPr/>
        </p:nvSpPr>
        <p:spPr>
          <a:xfrm>
            <a:off x="7241938" y="6610436"/>
            <a:ext cx="998992" cy="215444"/>
          </a:xfrm>
          <a:prstGeom prst="rect">
            <a:avLst/>
          </a:prstGeom>
        </p:spPr>
        <p:txBody>
          <a:bodyPr wrap="none">
            <a:spAutoFit/>
          </a:bodyPr>
          <a:lstStyle/>
          <a:p>
            <a:pPr algn="ctr"/>
            <a:r>
              <a:rPr lang="fr-FR" sz="800" dirty="0" smtClean="0"/>
              <a:t>*Non Communiqué</a:t>
            </a:r>
            <a:endParaRPr lang="fr-FR" sz="800" dirty="0"/>
          </a:p>
        </p:txBody>
      </p:sp>
      <p:pic>
        <p:nvPicPr>
          <p:cNvPr id="9" name="Imag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41975" y="6262035"/>
            <a:ext cx="936104" cy="595965"/>
          </a:xfrm>
          <a:prstGeom prst="rect">
            <a:avLst/>
          </a:prstGeom>
        </p:spPr>
      </p:pic>
      <p:graphicFrame>
        <p:nvGraphicFramePr>
          <p:cNvPr id="11" name="Espace réservé du contenu 10"/>
          <p:cNvGraphicFramePr>
            <a:graphicFrameLocks noGrp="1"/>
          </p:cNvGraphicFramePr>
          <p:nvPr>
            <p:ph idx="1"/>
            <p:extLst>
              <p:ext uri="{D42A27DB-BD31-4B8C-83A1-F6EECF244321}">
                <p14:modId xmlns:p14="http://schemas.microsoft.com/office/powerpoint/2010/main" val="1889494078"/>
              </p:ext>
            </p:extLst>
          </p:nvPr>
        </p:nvGraphicFramePr>
        <p:xfrm>
          <a:off x="0" y="0"/>
          <a:ext cx="9108503" cy="7059063"/>
        </p:xfrm>
        <a:graphic>
          <a:graphicData uri="http://schemas.openxmlformats.org/drawingml/2006/table">
            <a:tbl>
              <a:tblPr firstRow="1" bandRow="1">
                <a:tableStyleId>{5C22544A-7EE6-4342-B048-85BDC9FD1C3A}</a:tableStyleId>
              </a:tblPr>
              <a:tblGrid>
                <a:gridCol w="1215683"/>
                <a:gridCol w="3335792"/>
                <a:gridCol w="1437344"/>
                <a:gridCol w="3119684"/>
              </a:tblGrid>
              <a:tr h="735377">
                <a:tc gridSpan="4">
                  <a:txBody>
                    <a:bodyPr/>
                    <a:lstStyle/>
                    <a:p>
                      <a:pPr marL="0" marR="0" lvl="5" indent="0" algn="ctr" defTabSz="914400" rtl="0" eaLnBrk="1" fontAlgn="auto" latinLnBrk="0" hangingPunct="1">
                        <a:lnSpc>
                          <a:spcPct val="100000"/>
                        </a:lnSpc>
                        <a:spcBef>
                          <a:spcPts val="0"/>
                        </a:spcBef>
                        <a:spcAft>
                          <a:spcPts val="0"/>
                        </a:spcAft>
                        <a:buClrTx/>
                        <a:buSzTx/>
                        <a:buFontTx/>
                        <a:buNone/>
                        <a:tabLst/>
                        <a:defRPr/>
                      </a:pPr>
                      <a:r>
                        <a:rPr lang="fr-FR" sz="1600" b="1" u="sng" strike="noStrike" dirty="0" smtClean="0">
                          <a:solidFill>
                            <a:srgbClr val="C00000"/>
                          </a:solidFill>
                          <a:effectLst/>
                          <a:latin typeface="+mn-lt"/>
                        </a:rPr>
                        <a:t>CELLNOVO</a:t>
                      </a:r>
                      <a:r>
                        <a:rPr lang="fr-FR" sz="1600" b="1" u="sng" strike="noStrike" baseline="0" dirty="0" smtClean="0">
                          <a:solidFill>
                            <a:srgbClr val="C00000"/>
                          </a:solidFill>
                          <a:effectLst/>
                          <a:latin typeface="+mn-lt"/>
                        </a:rPr>
                        <a:t> GEN 2/GEN 3</a:t>
                      </a:r>
                      <a:r>
                        <a:rPr lang="fr-FR" sz="1600" b="1" u="sng" strike="noStrike" dirty="0" smtClean="0">
                          <a:solidFill>
                            <a:srgbClr val="C00000"/>
                          </a:solidFill>
                          <a:effectLst/>
                          <a:latin typeface="+mn-lt"/>
                        </a:rPr>
                        <a:t>®</a:t>
                      </a:r>
                      <a:r>
                        <a:rPr lang="fr-FR" sz="1800" b="1" u="none" strike="noStrike" baseline="0" dirty="0" smtClean="0">
                          <a:solidFill>
                            <a:schemeClr val="tx1"/>
                          </a:solidFill>
                          <a:effectLst/>
                          <a:latin typeface="+mn-lt"/>
                        </a:rPr>
                        <a:t> </a:t>
                      </a:r>
                    </a:p>
                    <a:p>
                      <a:pPr marL="0" marR="0" lvl="5" indent="0" algn="ctr" defTabSz="914400" rtl="0" eaLnBrk="1" fontAlgn="auto" latinLnBrk="0" hangingPunct="1">
                        <a:lnSpc>
                          <a:spcPct val="100000"/>
                        </a:lnSpc>
                        <a:spcBef>
                          <a:spcPts val="0"/>
                        </a:spcBef>
                        <a:spcAft>
                          <a:spcPts val="0"/>
                        </a:spcAft>
                        <a:buClrTx/>
                        <a:buSzTx/>
                        <a:buFontTx/>
                        <a:buNone/>
                        <a:tabLst/>
                        <a:defRPr/>
                      </a:pPr>
                      <a:endParaRPr lang="fr-FR" sz="1200" b="0" u="none" dirty="0" smtClean="0">
                        <a:solidFill>
                          <a:srgbClr val="C00000"/>
                        </a:solidFill>
                      </a:endParaRPr>
                    </a:p>
                    <a:p>
                      <a:pPr marL="0" marR="0" lvl="5" indent="0" algn="ctr" defTabSz="914400" rtl="0" eaLnBrk="1" fontAlgn="auto" latinLnBrk="0" hangingPunct="1">
                        <a:lnSpc>
                          <a:spcPct val="100000"/>
                        </a:lnSpc>
                        <a:spcBef>
                          <a:spcPts val="0"/>
                        </a:spcBef>
                        <a:spcAft>
                          <a:spcPts val="0"/>
                        </a:spcAft>
                        <a:buClrTx/>
                        <a:buSzTx/>
                        <a:buFontTx/>
                        <a:buNone/>
                        <a:tabLst/>
                        <a:defRPr/>
                      </a:pPr>
                      <a:endParaRPr lang="fr-FR" sz="1200" b="0" u="none" dirty="0" smtClean="0">
                        <a:solidFill>
                          <a:srgbClr val="C00000"/>
                        </a:solidFill>
                      </a:endParaRPr>
                    </a:p>
                  </a:txBody>
                  <a:tcPr>
                    <a:solidFill>
                      <a:schemeClr val="bg1"/>
                    </a:solidFill>
                  </a:tcPr>
                </a:tc>
                <a:tc hMerge="1">
                  <a:txBody>
                    <a:bodyPr/>
                    <a:lstStyle/>
                    <a:p>
                      <a:endParaRPr lang="fr-FR" dirty="0">
                        <a:solidFill>
                          <a:srgbClr val="C00000"/>
                        </a:solidFill>
                      </a:endParaRPr>
                    </a:p>
                  </a:txBody>
                  <a:tcPr>
                    <a:solidFill>
                      <a:srgbClr val="B80F1C"/>
                    </a:solidFill>
                  </a:tcPr>
                </a:tc>
                <a:tc hMerge="1">
                  <a:txBody>
                    <a:bodyPr/>
                    <a:lstStyle/>
                    <a:p>
                      <a:endParaRPr lang="fr-FR" dirty="0">
                        <a:solidFill>
                          <a:srgbClr val="C00000"/>
                        </a:solidFill>
                      </a:endParaRPr>
                    </a:p>
                  </a:txBody>
                  <a:tcPr>
                    <a:solidFill>
                      <a:srgbClr val="B80F1C"/>
                    </a:solidFill>
                  </a:tcPr>
                </a:tc>
                <a:tc hMerge="1">
                  <a:txBody>
                    <a:bodyPr/>
                    <a:lstStyle/>
                    <a:p>
                      <a:endParaRPr lang="fr-FR" dirty="0">
                        <a:solidFill>
                          <a:srgbClr val="C00000"/>
                        </a:solidFill>
                      </a:endParaRPr>
                    </a:p>
                  </a:txBody>
                  <a:tcPr>
                    <a:solidFill>
                      <a:srgbClr val="B80F1C"/>
                    </a:solidFill>
                  </a:tcPr>
                </a:tc>
              </a:tr>
              <a:tr h="398329">
                <a:tc>
                  <a:txBody>
                    <a:bodyPr/>
                    <a:lstStyle/>
                    <a:p>
                      <a:pPr marL="0" lvl="1" algn="l" defTabSz="914400" rtl="0" eaLnBrk="1" fontAlgn="ctr" latinLnBrk="0" hangingPunct="1"/>
                      <a:r>
                        <a:rPr lang="fr-FR" sz="1000" b="1" kern="1200" dirty="0" smtClean="0">
                          <a:solidFill>
                            <a:schemeClr val="dk1"/>
                          </a:solidFill>
                          <a:latin typeface="+mn-lt"/>
                          <a:ea typeface="+mn-ea"/>
                          <a:cs typeface="+mn-cs"/>
                        </a:rPr>
                        <a:t>TAILLE ET POIDS</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r>
                        <a:rPr lang="fr-FR" sz="1000" b="0" i="0" u="none" strike="noStrike" baseline="0" dirty="0" smtClean="0">
                          <a:solidFill>
                            <a:srgbClr val="000000"/>
                          </a:solidFill>
                          <a:effectLst/>
                          <a:latin typeface="Calibri" panose="020F0502020204030204" pitchFamily="34" charset="0"/>
                        </a:rPr>
                        <a:t>  5.3 x 3.5 x 1.4  cm</a:t>
                      </a:r>
                    </a:p>
                    <a:p>
                      <a:pPr algn="l" fontAlgn="b"/>
                      <a:r>
                        <a:rPr lang="fr-FR" sz="1000" b="0" i="0" u="none" strike="noStrike" dirty="0" smtClean="0">
                          <a:solidFill>
                            <a:srgbClr val="000000"/>
                          </a:solidFill>
                          <a:effectLst/>
                          <a:latin typeface="Calibri" panose="020F0502020204030204" pitchFamily="34" charset="0"/>
                        </a:rPr>
                        <a:t>  30 grammes</a:t>
                      </a:r>
                      <a:r>
                        <a:rPr lang="fr-FR" sz="1000" b="0" i="0" u="none" strike="noStrike" baseline="0" dirty="0" smtClean="0">
                          <a:solidFill>
                            <a:srgbClr val="000000"/>
                          </a:solidFill>
                          <a:effectLst/>
                          <a:latin typeface="Calibri" panose="020F0502020204030204" pitchFamily="34" charset="0"/>
                        </a:rPr>
                        <a:t> (pompe et batterie inclues)</a:t>
                      </a:r>
                      <a:endParaRPr lang="fr-FR" sz="1000" b="0" i="0" u="none" strike="noStrike" dirty="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marL="0" marR="0" lvl="1" indent="0" algn="l" defTabSz="914400" rtl="0" eaLnBrk="1" fontAlgn="ctr" latinLnBrk="0" hangingPunct="1">
                        <a:lnSpc>
                          <a:spcPct val="100000"/>
                        </a:lnSpc>
                        <a:spcBef>
                          <a:spcPts val="0"/>
                        </a:spcBef>
                        <a:spcAft>
                          <a:spcPts val="0"/>
                        </a:spcAft>
                        <a:buClrTx/>
                        <a:buSzTx/>
                        <a:buFontTx/>
                        <a:buNone/>
                        <a:tabLst/>
                        <a:defRPr/>
                      </a:pPr>
                      <a:r>
                        <a:rPr lang="fr-FR" sz="1000" b="1" kern="1200" dirty="0" smtClean="0">
                          <a:solidFill>
                            <a:schemeClr val="dk1"/>
                          </a:solidFill>
                          <a:latin typeface="+mn-lt"/>
                          <a:ea typeface="+mn-ea"/>
                          <a:cs typeface="+mn-cs"/>
                        </a:rPr>
                        <a:t>ETANCHEITE</a:t>
                      </a:r>
                    </a:p>
                    <a:p>
                      <a:endParaRPr lang="fr-FR" sz="1000" dirty="0"/>
                    </a:p>
                  </a:txBody>
                  <a:tcPr anchor="ctr">
                    <a:solidFill>
                      <a:schemeClr val="bg1">
                        <a:lumMod val="85000"/>
                      </a:schemeClr>
                    </a:solidFill>
                  </a:tcPr>
                </a:tc>
                <a:tc>
                  <a:txBody>
                    <a:bodyPr/>
                    <a:lstStyle/>
                    <a:p>
                      <a:pPr algn="l" fontAlgn="b"/>
                      <a:r>
                        <a:rPr lang="fr-FR" sz="1100" b="0" i="0" u="none" strike="noStrike" dirty="0" smtClean="0">
                          <a:solidFill>
                            <a:srgbClr val="000000"/>
                          </a:solidFill>
                          <a:effectLst/>
                          <a:latin typeface="Calibri" panose="020F0502020204030204" pitchFamily="34" charset="0"/>
                        </a:rPr>
                        <a:t>IPX8</a:t>
                      </a:r>
                      <a:endParaRPr lang="fr-FR" sz="1100" b="0" i="0" u="none" strike="noStrike" dirty="0">
                        <a:solidFill>
                          <a:srgbClr val="000000"/>
                        </a:solidFill>
                        <a:effectLst/>
                        <a:latin typeface="Calibri" panose="020F0502020204030204" pitchFamily="34" charset="0"/>
                      </a:endParaRPr>
                    </a:p>
                  </a:txBody>
                  <a:tcPr marL="9525" marR="9525" marT="9525" marB="0" anchor="ctr">
                    <a:solidFill>
                      <a:schemeClr val="bg1"/>
                    </a:solidFill>
                  </a:tcPr>
                </a:tc>
              </a:tr>
              <a:tr h="398329">
                <a:tc>
                  <a:txBody>
                    <a:bodyPr/>
                    <a:lstStyle/>
                    <a:p>
                      <a:pPr marL="0" lvl="1" algn="l" defTabSz="914400" rtl="0" eaLnBrk="1" fontAlgn="ctr" latinLnBrk="0" hangingPunct="1"/>
                      <a:r>
                        <a:rPr lang="fr-FR" sz="1000" b="1" kern="1200" dirty="0" smtClean="0">
                          <a:solidFill>
                            <a:schemeClr val="dk1"/>
                          </a:solidFill>
                          <a:latin typeface="+mn-lt"/>
                          <a:ea typeface="+mn-ea"/>
                          <a:cs typeface="+mn-cs"/>
                        </a:rPr>
                        <a:t>ECRAN</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r>
                        <a:rPr lang="fr-FR" sz="1000" b="0" i="0" u="none" strike="noStrike" dirty="0" smtClean="0">
                          <a:solidFill>
                            <a:srgbClr val="000000"/>
                          </a:solidFill>
                          <a:effectLst/>
                          <a:latin typeface="Calibri" panose="020F0502020204030204" pitchFamily="34" charset="0"/>
                        </a:rPr>
                        <a:t>GEN 2 :</a:t>
                      </a:r>
                      <a:r>
                        <a:rPr lang="fr-FR" sz="1000" b="0" i="0" u="none" strike="noStrike" baseline="0" dirty="0" smtClean="0">
                          <a:solidFill>
                            <a:srgbClr val="000000"/>
                          </a:solidFill>
                          <a:effectLst/>
                          <a:latin typeface="Calibri" panose="020F0502020204030204" pitchFamily="34" charset="0"/>
                        </a:rPr>
                        <a:t> Tablette 12,1 x 6.4 x 1.4 cm</a:t>
                      </a:r>
                      <a:br>
                        <a:rPr lang="fr-FR" sz="1000" b="0" i="0" u="none" strike="noStrike" baseline="0" dirty="0" smtClean="0">
                          <a:solidFill>
                            <a:srgbClr val="000000"/>
                          </a:solidFill>
                          <a:effectLst/>
                          <a:latin typeface="Calibri" panose="020F0502020204030204" pitchFamily="34" charset="0"/>
                        </a:rPr>
                      </a:br>
                      <a:r>
                        <a:rPr lang="fr-FR" sz="1000" b="0" i="0" u="none" strike="noStrike" baseline="0" dirty="0" smtClean="0">
                          <a:solidFill>
                            <a:srgbClr val="000000"/>
                          </a:solidFill>
                          <a:effectLst/>
                          <a:latin typeface="Calibri" panose="020F0502020204030204" pitchFamily="34" charset="0"/>
                        </a:rPr>
                        <a:t>GEN 3 : Tablette 14.6 x 7.4 x 8 cm</a:t>
                      </a:r>
                      <a:endParaRPr lang="fr-FR" sz="1000" b="0" i="0" u="none" strike="noStrike" dirty="0">
                        <a:solidFill>
                          <a:srgbClr val="000000"/>
                        </a:solidFill>
                        <a:effectLst/>
                        <a:latin typeface="Calibri" panose="020F0502020204030204" pitchFamily="34" charset="0"/>
                      </a:endParaRPr>
                    </a:p>
                  </a:txBody>
                  <a:tcPr marL="108000" marR="9525" marT="9525" marB="0" anchor="ctr">
                    <a:solidFill>
                      <a:schemeClr val="bg1"/>
                    </a:solidFill>
                  </a:tcPr>
                </a:tc>
                <a:tc>
                  <a:txBody>
                    <a:bodyPr/>
                    <a:lstStyle/>
                    <a:p>
                      <a:pPr marL="0" lvl="1" algn="l" defTabSz="914400" rtl="0" eaLnBrk="1" fontAlgn="ctr" latinLnBrk="0" hangingPunct="1"/>
                      <a:r>
                        <a:rPr lang="fr-FR" sz="1000" b="1" kern="1200" dirty="0" smtClean="0">
                          <a:solidFill>
                            <a:schemeClr val="dk1"/>
                          </a:solidFill>
                          <a:latin typeface="+mn-lt"/>
                          <a:ea typeface="+mn-ea"/>
                          <a:cs typeface="+mn-cs"/>
                        </a:rPr>
                        <a:t>TEMPERATURES EXTREMES</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r>
                        <a:rPr lang="pt-BR" sz="1000" b="0" i="0" u="none" strike="noStrike" dirty="0" smtClean="0">
                          <a:solidFill>
                            <a:srgbClr val="000000"/>
                          </a:solidFill>
                          <a:effectLst/>
                          <a:latin typeface="Calibri" panose="020F0502020204030204" pitchFamily="34" charset="0"/>
                        </a:rPr>
                        <a:t>5</a:t>
                      </a:r>
                      <a:r>
                        <a:rPr lang="pt-BR" sz="1000" b="0" i="0" u="none" strike="noStrike" baseline="0" dirty="0" smtClean="0">
                          <a:solidFill>
                            <a:srgbClr val="000000"/>
                          </a:solidFill>
                          <a:effectLst/>
                          <a:latin typeface="Calibri" panose="020F0502020204030204" pitchFamily="34" charset="0"/>
                        </a:rPr>
                        <a:t> à</a:t>
                      </a:r>
                      <a:r>
                        <a:rPr lang="pt-BR" sz="1000" b="0" i="0" u="none" strike="noStrike" dirty="0" smtClean="0">
                          <a:solidFill>
                            <a:srgbClr val="000000"/>
                          </a:solidFill>
                          <a:effectLst/>
                          <a:latin typeface="Calibri" panose="020F0502020204030204" pitchFamily="34" charset="0"/>
                        </a:rPr>
                        <a:t> 37° C</a:t>
                      </a:r>
                      <a:endParaRPr lang="fr-FR" sz="1000" b="0" i="0" u="none" strike="noStrike" dirty="0">
                        <a:solidFill>
                          <a:srgbClr val="000000"/>
                        </a:solidFill>
                        <a:effectLst/>
                        <a:latin typeface="Calibri" panose="020F0502020204030204" pitchFamily="34" charset="0"/>
                      </a:endParaRPr>
                    </a:p>
                  </a:txBody>
                  <a:tcPr marL="108000" marR="9525" marT="9525" marB="0" anchor="ctr">
                    <a:solidFill>
                      <a:schemeClr val="bg1"/>
                    </a:solidFill>
                  </a:tcPr>
                </a:tc>
              </a:tr>
              <a:tr h="551533">
                <a:tc>
                  <a:txBody>
                    <a:bodyPr/>
                    <a:lstStyle/>
                    <a:p>
                      <a:pPr marL="0" algn="l" defTabSz="914400" rtl="0" eaLnBrk="1" fontAlgn="b" latinLnBrk="0" hangingPunct="1"/>
                      <a:r>
                        <a:rPr lang="fr-FR" sz="1000" b="1" kern="1200" dirty="0" smtClean="0">
                          <a:solidFill>
                            <a:schemeClr val="dk1"/>
                          </a:solidFill>
                          <a:latin typeface="+mn-lt"/>
                          <a:ea typeface="+mn-ea"/>
                          <a:cs typeface="+mn-cs"/>
                        </a:rPr>
                        <a:t>CONTENANCE DU RESERVOIR</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r>
                        <a:rPr lang="fr-FR" sz="1000" b="0" i="0" u="none" strike="noStrike" dirty="0" smtClean="0">
                          <a:solidFill>
                            <a:srgbClr val="000000"/>
                          </a:solidFill>
                          <a:effectLst/>
                          <a:latin typeface="Calibri" panose="020F0502020204030204" pitchFamily="34" charset="0"/>
                        </a:rPr>
                        <a:t>   150 U</a:t>
                      </a:r>
                      <a:endParaRPr lang="fr-FR" sz="1000" b="0" i="0" u="none" strike="noStrike" dirty="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marL="0" lvl="1" algn="l" defTabSz="914400" rtl="0" eaLnBrk="1" fontAlgn="ctr" latinLnBrk="0" hangingPunct="1"/>
                      <a:r>
                        <a:rPr lang="fr-FR" sz="1000" b="1" kern="1200" dirty="0" smtClean="0">
                          <a:solidFill>
                            <a:schemeClr val="dk1"/>
                          </a:solidFill>
                          <a:latin typeface="+mn-lt"/>
                          <a:ea typeface="+mn-ea"/>
                          <a:cs typeface="+mn-cs"/>
                        </a:rPr>
                        <a:t>ALARME VISUELLE ET SONORE ET VIBRATOIRE</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r>
                        <a:rPr lang="fr-FR" sz="1000" b="0" i="0" u="none" strike="noStrike" dirty="0" smtClean="0">
                          <a:solidFill>
                            <a:srgbClr val="000000"/>
                          </a:solidFill>
                          <a:effectLst/>
                          <a:latin typeface="Calibri" panose="020F0502020204030204" pitchFamily="34" charset="0"/>
                        </a:rPr>
                        <a:t>Alarmes sonores</a:t>
                      </a:r>
                      <a:br>
                        <a:rPr lang="fr-FR" sz="1000" b="0" i="0" u="none" strike="noStrike" dirty="0" smtClean="0">
                          <a:solidFill>
                            <a:srgbClr val="000000"/>
                          </a:solidFill>
                          <a:effectLst/>
                          <a:latin typeface="Calibri" panose="020F0502020204030204" pitchFamily="34" charset="0"/>
                        </a:rPr>
                      </a:br>
                      <a:r>
                        <a:rPr lang="fr-FR" sz="1000" b="0" i="0" u="none" strike="noStrike" dirty="0" smtClean="0">
                          <a:solidFill>
                            <a:srgbClr val="000000"/>
                          </a:solidFill>
                          <a:effectLst/>
                          <a:latin typeface="Calibri" panose="020F0502020204030204" pitchFamily="34" charset="0"/>
                        </a:rPr>
                        <a:t>Ecran d’alarmes</a:t>
                      </a:r>
                      <a:br>
                        <a:rPr lang="fr-FR" sz="1000" b="0" i="0" u="none" strike="noStrike" dirty="0" smtClean="0">
                          <a:solidFill>
                            <a:srgbClr val="000000"/>
                          </a:solidFill>
                          <a:effectLst/>
                          <a:latin typeface="Calibri" panose="020F0502020204030204" pitchFamily="34" charset="0"/>
                        </a:rPr>
                      </a:br>
                      <a:r>
                        <a:rPr lang="fr-FR" sz="1000" b="0" i="0" u="none" strike="noStrike" dirty="0" smtClean="0">
                          <a:solidFill>
                            <a:srgbClr val="000000"/>
                          </a:solidFill>
                          <a:effectLst/>
                          <a:latin typeface="Calibri" panose="020F0502020204030204" pitchFamily="34" charset="0"/>
                        </a:rPr>
                        <a:t>pas</a:t>
                      </a:r>
                      <a:r>
                        <a:rPr lang="fr-FR" sz="1000" b="0" i="0" u="none" strike="noStrike" baseline="0" dirty="0" smtClean="0">
                          <a:solidFill>
                            <a:srgbClr val="000000"/>
                          </a:solidFill>
                          <a:effectLst/>
                          <a:latin typeface="Calibri" panose="020F0502020204030204" pitchFamily="34" charset="0"/>
                        </a:rPr>
                        <a:t> de vibration</a:t>
                      </a:r>
                      <a:endParaRPr lang="fr-FR" sz="1000" b="0" i="0" u="none" strike="noStrike" dirty="0">
                        <a:solidFill>
                          <a:srgbClr val="000000"/>
                        </a:solidFill>
                        <a:effectLst/>
                        <a:latin typeface="Calibri" panose="020F0502020204030204" pitchFamily="34" charset="0"/>
                      </a:endParaRPr>
                    </a:p>
                  </a:txBody>
                  <a:tcPr marL="108000" marR="9525" marT="9525" marB="0" anchor="ctr">
                    <a:solidFill>
                      <a:schemeClr val="bg1"/>
                    </a:solidFill>
                  </a:tcPr>
                </a:tc>
              </a:tr>
              <a:tr h="714831">
                <a:tc>
                  <a:txBody>
                    <a:bodyPr/>
                    <a:lstStyle/>
                    <a:p>
                      <a:pPr marL="0" algn="l" defTabSz="914400" rtl="0" eaLnBrk="1" fontAlgn="b" latinLnBrk="0" hangingPunct="1"/>
                      <a:r>
                        <a:rPr lang="fr-FR" sz="1000" b="1" kern="1200" dirty="0" smtClean="0">
                          <a:solidFill>
                            <a:schemeClr val="dk1"/>
                          </a:solidFill>
                          <a:latin typeface="+mn-lt"/>
                          <a:ea typeface="+mn-ea"/>
                          <a:cs typeface="+mn-cs"/>
                        </a:rPr>
                        <a:t>CATHETERS UTILISABLES</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marL="0" algn="l" defTabSz="914400" rtl="0" eaLnBrk="1" fontAlgn="b" latinLnBrk="0" hangingPunct="1"/>
                      <a:r>
                        <a:rPr lang="fr-FR" sz="1000" b="0" i="0" u="none" strike="noStrike" kern="1200" dirty="0" smtClean="0">
                          <a:solidFill>
                            <a:srgbClr val="000000"/>
                          </a:solidFill>
                          <a:effectLst/>
                          <a:latin typeface="Calibri" panose="020F0502020204030204" pitchFamily="34" charset="0"/>
                          <a:ea typeface="+mn-ea"/>
                          <a:cs typeface="+mn-cs"/>
                        </a:rPr>
                        <a:t>   </a:t>
                      </a:r>
                      <a:r>
                        <a:rPr lang="fr-FR" sz="1000" b="0" i="0" u="none" strike="noStrike" kern="1200" dirty="0" err="1" smtClean="0">
                          <a:solidFill>
                            <a:srgbClr val="000000"/>
                          </a:solidFill>
                          <a:effectLst/>
                          <a:latin typeface="Calibri" panose="020F0502020204030204" pitchFamily="34" charset="0"/>
                          <a:ea typeface="+mn-ea"/>
                          <a:cs typeface="+mn-cs"/>
                        </a:rPr>
                        <a:t>Orbit</a:t>
                      </a:r>
                      <a:r>
                        <a:rPr lang="fr-FR" sz="1000" b="0" i="0" u="none" strike="noStrike" kern="1200" dirty="0" smtClean="0">
                          <a:solidFill>
                            <a:srgbClr val="000000"/>
                          </a:solidFill>
                          <a:effectLst/>
                          <a:latin typeface="Calibri" panose="020F0502020204030204" pitchFamily="34" charset="0"/>
                          <a:ea typeface="+mn-ea"/>
                          <a:cs typeface="+mn-cs"/>
                        </a:rPr>
                        <a:t> micro et soft</a:t>
                      </a:r>
                      <a:endParaRPr lang="fr-FR" sz="1000" b="0" i="0" u="none" strike="noStrike" kern="1200" dirty="0">
                        <a:solidFill>
                          <a:srgbClr val="000000"/>
                        </a:solidFill>
                        <a:effectLst/>
                        <a:latin typeface="Calibri" panose="020F0502020204030204" pitchFamily="34" charset="0"/>
                        <a:ea typeface="+mn-ea"/>
                        <a:cs typeface="+mn-cs"/>
                      </a:endParaRPr>
                    </a:p>
                  </a:txBody>
                  <a:tcPr marL="9525" marR="9525" marT="9525" marB="0" anchor="ctr">
                    <a:solidFill>
                      <a:schemeClr val="bg1"/>
                    </a:solidFill>
                  </a:tcPr>
                </a:tc>
                <a:tc>
                  <a:txBody>
                    <a:bodyPr/>
                    <a:lstStyle/>
                    <a:p>
                      <a:pPr marL="0" lvl="1" algn="l" defTabSz="914400" rtl="0" eaLnBrk="1" fontAlgn="ctr" latinLnBrk="0" hangingPunct="1"/>
                      <a:r>
                        <a:rPr lang="fr-FR" sz="1000" b="1" kern="1200" dirty="0" smtClean="0">
                          <a:solidFill>
                            <a:schemeClr val="dk1"/>
                          </a:solidFill>
                          <a:latin typeface="+mn-lt"/>
                          <a:ea typeface="+mn-ea"/>
                          <a:cs typeface="+mn-cs"/>
                        </a:rPr>
                        <a:t>HISTORIQUE</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r>
                        <a:rPr lang="fr-FR" sz="1000" b="0" i="0" u="none" strike="noStrike" dirty="0" smtClean="0">
                          <a:solidFill>
                            <a:srgbClr val="000000"/>
                          </a:solidFill>
                          <a:effectLst/>
                          <a:latin typeface="Calibri" panose="020F0502020204030204" pitchFamily="34" charset="0"/>
                        </a:rPr>
                        <a:t>Journal</a:t>
                      </a:r>
                      <a:r>
                        <a:rPr lang="fr-FR" sz="1000" b="0" i="0" u="none" strike="noStrike" baseline="0" dirty="0" smtClean="0">
                          <a:solidFill>
                            <a:srgbClr val="000000"/>
                          </a:solidFill>
                          <a:effectLst/>
                          <a:latin typeface="Calibri" panose="020F0502020204030204" pitchFamily="34" charset="0"/>
                        </a:rPr>
                        <a:t> de bord automatise enregistrant toutes les lectures de glycémie, administration  de bolus et basal, activités et aliments.</a:t>
                      </a:r>
                      <a:endParaRPr lang="fr-FR" sz="1000" b="0" i="0" u="none" strike="noStrike" dirty="0">
                        <a:solidFill>
                          <a:srgbClr val="000000"/>
                        </a:solidFill>
                        <a:effectLst/>
                        <a:latin typeface="Calibri" panose="020F0502020204030204" pitchFamily="34" charset="0"/>
                      </a:endParaRPr>
                    </a:p>
                  </a:txBody>
                  <a:tcPr marL="108000" marR="9525" marT="9525" marB="0" anchor="ctr">
                    <a:solidFill>
                      <a:schemeClr val="bg1"/>
                    </a:solidFill>
                  </a:tcPr>
                </a:tc>
              </a:tr>
              <a:tr h="1459687">
                <a:tc>
                  <a:txBody>
                    <a:bodyPr/>
                    <a:lstStyle/>
                    <a:p>
                      <a:pPr marL="0" algn="l" defTabSz="914400" rtl="0" eaLnBrk="1" fontAlgn="b" latinLnBrk="0" hangingPunct="1"/>
                      <a:r>
                        <a:rPr lang="fr-FR" sz="1000" b="1" kern="1200" dirty="0" smtClean="0">
                          <a:solidFill>
                            <a:schemeClr val="dk1"/>
                          </a:solidFill>
                          <a:latin typeface="+mn-lt"/>
                          <a:ea typeface="+mn-ea"/>
                          <a:cs typeface="+mn-cs"/>
                        </a:rPr>
                        <a:t>DEBIT DE BASE</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r>
                        <a:rPr lang="fr-FR" sz="1000" b="0" i="0" u="none" strike="noStrike" dirty="0" smtClean="0">
                          <a:solidFill>
                            <a:srgbClr val="000000"/>
                          </a:solidFill>
                          <a:effectLst/>
                          <a:latin typeface="Calibri" panose="020F0502020204030204" pitchFamily="34" charset="0"/>
                        </a:rPr>
                        <a:t>  Débit de base : 0,05 U</a:t>
                      </a:r>
                      <a:r>
                        <a:rPr lang="fr-FR" sz="1000" b="0" i="0" u="none" strike="noStrike" baseline="0" dirty="0" smtClean="0">
                          <a:solidFill>
                            <a:srgbClr val="000000"/>
                          </a:solidFill>
                          <a:effectLst/>
                          <a:latin typeface="Calibri" panose="020F0502020204030204" pitchFamily="34" charset="0"/>
                        </a:rPr>
                        <a:t> à 30 U </a:t>
                      </a:r>
                      <a:br>
                        <a:rPr lang="fr-FR" sz="1000" b="0" i="0" u="none" strike="noStrike" baseline="0" dirty="0" smtClean="0">
                          <a:solidFill>
                            <a:srgbClr val="000000"/>
                          </a:solidFill>
                          <a:effectLst/>
                          <a:latin typeface="Calibri" panose="020F0502020204030204" pitchFamily="34" charset="0"/>
                        </a:rPr>
                      </a:br>
                      <a:r>
                        <a:rPr lang="fr-FR" sz="1000" b="0" i="0" u="none" strike="noStrike" baseline="0" dirty="0" smtClean="0">
                          <a:solidFill>
                            <a:srgbClr val="000000"/>
                          </a:solidFill>
                          <a:effectLst/>
                          <a:latin typeface="Calibri" panose="020F0502020204030204" pitchFamily="34" charset="0"/>
                        </a:rPr>
                        <a:t>  Débit temporaire : 5 à 200 %</a:t>
                      </a:r>
                    </a:p>
                    <a:p>
                      <a:pPr algn="l" fontAlgn="b"/>
                      <a:r>
                        <a:rPr lang="fr-FR" sz="1000" b="0" i="0" u="none" strike="noStrike" baseline="0" dirty="0" smtClean="0">
                          <a:solidFill>
                            <a:srgbClr val="000000"/>
                          </a:solidFill>
                          <a:effectLst/>
                          <a:latin typeface="Calibri" panose="020F0502020204030204" pitchFamily="34" charset="0"/>
                        </a:rPr>
                        <a:t>  20 profils personnalisables sur 24h</a:t>
                      </a:r>
                    </a:p>
                  </a:txBody>
                  <a:tcPr marL="9525" marR="9525" marT="9525" marB="0" anchor="ctr">
                    <a:solidFill>
                      <a:schemeClr val="bg1"/>
                    </a:solidFill>
                  </a:tcPr>
                </a:tc>
                <a:tc>
                  <a:txBody>
                    <a:bodyPr/>
                    <a:lstStyle/>
                    <a:p>
                      <a:r>
                        <a:rPr lang="fr-FR" sz="1000" b="1" dirty="0" smtClean="0"/>
                        <a:t>LOGICIEL</a:t>
                      </a:r>
                      <a:endParaRPr lang="fr-FR" sz="1000" b="1" dirty="0"/>
                    </a:p>
                  </a:txBody>
                  <a:tcPr anchor="ctr">
                    <a:solidFill>
                      <a:schemeClr val="bg1">
                        <a:lumMod val="85000"/>
                      </a:schemeClr>
                    </a:solidFill>
                  </a:tcPr>
                </a:tc>
                <a:tc>
                  <a:txBody>
                    <a:bodyPr/>
                    <a:lstStyle/>
                    <a:p>
                      <a:pPr algn="l" fontAlgn="b"/>
                      <a:r>
                        <a:rPr lang="fr-FR" sz="1000" b="0" i="0" u="none" strike="noStrike" dirty="0" err="1" smtClean="0">
                          <a:solidFill>
                            <a:srgbClr val="000000"/>
                          </a:solidFill>
                          <a:effectLst/>
                          <a:latin typeface="Calibri" panose="020F0502020204030204" pitchFamily="34" charset="0"/>
                        </a:rPr>
                        <a:t>Cellnovo</a:t>
                      </a:r>
                      <a:r>
                        <a:rPr lang="fr-FR" sz="1000" b="0" i="0" u="none" strike="noStrike" baseline="0" dirty="0" smtClean="0">
                          <a:solidFill>
                            <a:srgbClr val="000000"/>
                          </a:solidFill>
                          <a:effectLst/>
                          <a:latin typeface="Calibri" panose="020F0502020204030204" pitchFamily="34" charset="0"/>
                        </a:rPr>
                        <a:t> online</a:t>
                      </a:r>
                      <a:endParaRPr lang="fr-FR" sz="1000" b="0" i="0" u="none" strike="noStrike" dirty="0">
                        <a:solidFill>
                          <a:srgbClr val="000000"/>
                        </a:solidFill>
                        <a:effectLst/>
                        <a:latin typeface="Calibri" panose="020F0502020204030204" pitchFamily="34" charset="0"/>
                      </a:endParaRPr>
                    </a:p>
                  </a:txBody>
                  <a:tcPr marL="108000" marR="9525" marT="9525" marB="0" anchor="ctr">
                    <a:solidFill>
                      <a:schemeClr val="bg1"/>
                    </a:solidFill>
                  </a:tcPr>
                </a:tc>
              </a:tr>
              <a:tr h="1357767">
                <a:tc>
                  <a:txBody>
                    <a:bodyPr/>
                    <a:lstStyle/>
                    <a:p>
                      <a:pPr marL="0" algn="l" defTabSz="914400" rtl="0" eaLnBrk="1" fontAlgn="b" latinLnBrk="0" hangingPunct="1"/>
                      <a:r>
                        <a:rPr lang="fr-FR" sz="1000" b="1" kern="1200" dirty="0" smtClean="0">
                          <a:solidFill>
                            <a:schemeClr val="dk1"/>
                          </a:solidFill>
                          <a:latin typeface="+mn-lt"/>
                          <a:ea typeface="+mn-ea"/>
                          <a:cs typeface="+mn-cs"/>
                        </a:rPr>
                        <a:t>BOLUS</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b"/>
                      <a:r>
                        <a:rPr lang="fr-FR" sz="1000" b="0" i="0" u="none" strike="noStrike" baseline="0" dirty="0" smtClean="0">
                          <a:solidFill>
                            <a:srgbClr val="000000"/>
                          </a:solidFill>
                          <a:effectLst/>
                          <a:latin typeface="Calibri" panose="020F0502020204030204" pitchFamily="34" charset="0"/>
                        </a:rPr>
                        <a:t>  Limite d’administration du bolus : 0,05 à 30 U</a:t>
                      </a:r>
                    </a:p>
                    <a:p>
                      <a:pPr algn="l" fontAlgn="b"/>
                      <a:r>
                        <a:rPr lang="fr-FR" sz="1000" b="0" i="0" u="none" strike="noStrike" baseline="0" dirty="0" smtClean="0">
                          <a:solidFill>
                            <a:srgbClr val="000000"/>
                          </a:solidFill>
                          <a:effectLst/>
                          <a:latin typeface="Calibri" panose="020F0502020204030204" pitchFamily="34" charset="0"/>
                        </a:rPr>
                        <a:t>  Incrément du bolus : 0,05 U</a:t>
                      </a:r>
                    </a:p>
                    <a:p>
                      <a:pPr algn="l" fontAlgn="b"/>
                      <a:r>
                        <a:rPr lang="fr-FR" sz="1000" b="0" i="0" u="none" strike="noStrike" baseline="0" dirty="0" smtClean="0">
                          <a:solidFill>
                            <a:srgbClr val="000000"/>
                          </a:solidFill>
                          <a:effectLst/>
                          <a:latin typeface="Calibri" panose="020F0502020204030204" pitchFamily="34" charset="0"/>
                        </a:rPr>
                        <a:t>  Vitesse d’administration : 1 U/min</a:t>
                      </a:r>
                    </a:p>
                    <a:p>
                      <a:pPr algn="l" fontAlgn="b"/>
                      <a:r>
                        <a:rPr lang="fr-FR" sz="1000" b="0" i="0" u="none" strike="noStrike" baseline="0" dirty="0" smtClean="0">
                          <a:solidFill>
                            <a:srgbClr val="000000"/>
                          </a:solidFill>
                          <a:effectLst/>
                          <a:latin typeface="Calibri" panose="020F0502020204030204" pitchFamily="34" charset="0"/>
                        </a:rPr>
                        <a:t>  Types de bolus : immédiat/prolongé/</a:t>
                      </a:r>
                      <a:r>
                        <a:rPr lang="fr-FR" sz="1000" b="0" i="0" u="none" strike="noStrike" baseline="0" dirty="0" err="1" smtClean="0">
                          <a:solidFill>
                            <a:srgbClr val="000000"/>
                          </a:solidFill>
                          <a:effectLst/>
                          <a:latin typeface="Calibri" panose="020F0502020204030204" pitchFamily="34" charset="0"/>
                        </a:rPr>
                        <a:t>biphase</a:t>
                      </a:r>
                      <a:r>
                        <a:rPr lang="fr-FR" sz="1000" b="0" i="0" u="none" strike="noStrike" baseline="0" dirty="0" smtClean="0">
                          <a:solidFill>
                            <a:srgbClr val="000000"/>
                          </a:solidFill>
                          <a:effectLst/>
                          <a:latin typeface="Calibri" panose="020F0502020204030204" pitchFamily="34" charset="0"/>
                        </a:rPr>
                        <a:t>/</a:t>
                      </a:r>
                      <a:r>
                        <a:rPr lang="fr-FR" sz="1000" b="0" i="0" u="none" strike="noStrike" baseline="0" dirty="0" err="1" smtClean="0">
                          <a:solidFill>
                            <a:srgbClr val="000000"/>
                          </a:solidFill>
                          <a:effectLst/>
                          <a:latin typeface="Calibri" panose="020F0502020204030204" pitchFamily="34" charset="0"/>
                        </a:rPr>
                        <a:t>multiphases</a:t>
                      </a:r>
                      <a:endParaRPr lang="fr-FR" sz="1000" b="0" i="0" u="none" strike="noStrike" dirty="0">
                        <a:solidFill>
                          <a:srgbClr val="000000"/>
                        </a:solidFill>
                        <a:effectLst/>
                        <a:latin typeface="Calibri" panose="020F0502020204030204" pitchFamily="34" charset="0"/>
                      </a:endParaRPr>
                    </a:p>
                  </a:txBody>
                  <a:tcPr marL="9525" marR="9525" marT="9525" marB="0" anchor="ctr">
                    <a:solidFill>
                      <a:schemeClr val="bg1"/>
                    </a:solidFill>
                  </a:tcPr>
                </a:tc>
                <a:tc>
                  <a:txBody>
                    <a:bodyPr/>
                    <a:lstStyle/>
                    <a:p>
                      <a:pPr marL="0" algn="l" defTabSz="914400" rtl="0" eaLnBrk="1" latinLnBrk="0" hangingPunct="1"/>
                      <a:endParaRPr lang="fr-FR" sz="1000" b="1" kern="1200" dirty="0" smtClean="0">
                        <a:solidFill>
                          <a:schemeClr val="dk1"/>
                        </a:solidFill>
                        <a:latin typeface="+mn-lt"/>
                        <a:ea typeface="+mn-ea"/>
                        <a:cs typeface="+mn-cs"/>
                      </a:endParaRPr>
                    </a:p>
                    <a:p>
                      <a:pPr marL="0" algn="l" defTabSz="914400" rtl="0" eaLnBrk="1" latinLnBrk="0" hangingPunct="1"/>
                      <a:r>
                        <a:rPr lang="fr-FR" sz="1000" b="1" kern="1200" dirty="0" smtClean="0">
                          <a:solidFill>
                            <a:schemeClr val="dk1"/>
                          </a:solidFill>
                          <a:latin typeface="+mn-lt"/>
                          <a:ea typeface="+mn-ea"/>
                          <a:cs typeface="+mn-cs"/>
                        </a:rPr>
                        <a:t>COLORIS</a:t>
                      </a:r>
                    </a:p>
                    <a:p>
                      <a:pPr marL="0" algn="l" defTabSz="914400" rtl="0" eaLnBrk="1" latinLnBrk="0" hangingPunct="1"/>
                      <a:endParaRPr lang="fr-FR" sz="1000" b="0" kern="1200" dirty="0">
                        <a:solidFill>
                          <a:schemeClr val="dk1"/>
                        </a:solidFill>
                        <a:latin typeface="+mn-lt"/>
                        <a:ea typeface="+mn-ea"/>
                        <a:cs typeface="+mn-cs"/>
                      </a:endParaRPr>
                    </a:p>
                  </a:txBody>
                  <a:tcPr anchor="ctr">
                    <a:solidFill>
                      <a:schemeClr val="bg1">
                        <a:lumMod val="85000"/>
                      </a:schemeClr>
                    </a:solidFill>
                  </a:tcPr>
                </a:tc>
                <a:tc>
                  <a:txBody>
                    <a:bodyPr/>
                    <a:lstStyle/>
                    <a:p>
                      <a:endParaRPr lang="fr-FR" dirty="0" smtClean="0"/>
                    </a:p>
                    <a:p>
                      <a:endParaRPr lang="fr-FR" dirty="0" smtClean="0"/>
                    </a:p>
                    <a:p>
                      <a:endParaRPr lang="fr-FR" dirty="0" smtClean="0"/>
                    </a:p>
                    <a:p>
                      <a:r>
                        <a:rPr lang="fr-FR" sz="1000" dirty="0" smtClean="0">
                          <a:latin typeface="+mn-lt"/>
                        </a:rPr>
                        <a:t>  </a:t>
                      </a:r>
                    </a:p>
                    <a:p>
                      <a:endParaRPr lang="fr-FR" sz="1000" dirty="0" smtClean="0">
                        <a:latin typeface="+mn-lt"/>
                      </a:endParaRPr>
                    </a:p>
                    <a:p>
                      <a:r>
                        <a:rPr lang="fr-FR" sz="1000" dirty="0" smtClean="0">
                          <a:latin typeface="+mn-lt"/>
                        </a:rPr>
                        <a:t>  Ecran</a:t>
                      </a:r>
                      <a:r>
                        <a:rPr lang="fr-FR" sz="1000" baseline="0" dirty="0" smtClean="0">
                          <a:latin typeface="+mn-lt"/>
                        </a:rPr>
                        <a:t> tactile couleurs</a:t>
                      </a:r>
                      <a:endParaRPr lang="fr-FR" sz="1000" dirty="0">
                        <a:latin typeface="+mn-lt"/>
                      </a:endParaRPr>
                    </a:p>
                  </a:txBody>
                  <a:tcPr marL="9525" marR="9525" marT="9525" marB="0" anchor="ctr">
                    <a:solidFill>
                      <a:schemeClr val="bg1"/>
                    </a:solidFill>
                  </a:tcPr>
                </a:tc>
              </a:tr>
              <a:tr h="911541">
                <a:tc>
                  <a:txBody>
                    <a:bodyPr/>
                    <a:lstStyle/>
                    <a:p>
                      <a:pPr marL="0" algn="l" defTabSz="914400" rtl="0" eaLnBrk="1" fontAlgn="b" latinLnBrk="0" hangingPunct="1"/>
                      <a:r>
                        <a:rPr lang="fr-FR" sz="1000" b="1" kern="1200" dirty="0" smtClean="0">
                          <a:solidFill>
                            <a:schemeClr val="dk1"/>
                          </a:solidFill>
                          <a:latin typeface="+mn-lt"/>
                          <a:ea typeface="+mn-ea"/>
                          <a:cs typeface="+mn-cs"/>
                        </a:rPr>
                        <a:t>PILES</a:t>
                      </a:r>
                      <a:endParaRPr lang="fr-FR" sz="1000" b="1" kern="1200" dirty="0">
                        <a:solidFill>
                          <a:schemeClr val="dk1"/>
                        </a:solidFill>
                        <a:latin typeface="+mn-lt"/>
                        <a:ea typeface="+mn-ea"/>
                        <a:cs typeface="+mn-cs"/>
                      </a:endParaRPr>
                    </a:p>
                  </a:txBody>
                  <a:tcPr anchor="ctr">
                    <a:solidFill>
                      <a:schemeClr val="bg1">
                        <a:lumMod val="85000"/>
                      </a:schemeClr>
                    </a:solidFill>
                  </a:tcPr>
                </a:tc>
                <a:tc>
                  <a:txBody>
                    <a:bodyPr/>
                    <a:lstStyle/>
                    <a:p>
                      <a:pPr algn="l" fontAlgn="ctr"/>
                      <a:r>
                        <a:rPr lang="fr-FR" sz="1000" b="0" i="0" u="none" strike="noStrike" dirty="0" smtClean="0">
                          <a:solidFill>
                            <a:srgbClr val="000000"/>
                          </a:solidFill>
                          <a:effectLst/>
                          <a:latin typeface="Calibri" panose="020F0502020204030204" pitchFamily="34" charset="0"/>
                        </a:rPr>
                        <a:t>  Pas</a:t>
                      </a:r>
                      <a:r>
                        <a:rPr lang="fr-FR" sz="1000" b="0" i="0" u="none" strike="noStrike" baseline="0" dirty="0" smtClean="0">
                          <a:solidFill>
                            <a:srgbClr val="000000"/>
                          </a:solidFill>
                          <a:effectLst/>
                          <a:latin typeface="Calibri" panose="020F0502020204030204" pitchFamily="34" charset="0"/>
                        </a:rPr>
                        <a:t> de pile, batteries rechargeables</a:t>
                      </a:r>
                      <a:endParaRPr lang="fr-FR" sz="1000" b="0" i="0" u="none" strike="noStrike" dirty="0">
                        <a:solidFill>
                          <a:srgbClr val="000000"/>
                        </a:solidFill>
                        <a:effectLst/>
                        <a:latin typeface="Calibri" panose="020F0502020204030204" pitchFamily="34" charset="0"/>
                      </a:endParaRPr>
                    </a:p>
                  </a:txBody>
                  <a:tcPr marL="9525" marR="9525" marT="9525" marB="0" anchor="ctr">
                    <a:solidFill>
                      <a:schemeClr val="bg1"/>
                    </a:solidFill>
                  </a:tcPr>
                </a:tc>
                <a:tc rowSpan="3">
                  <a:txBody>
                    <a:bodyPr/>
                    <a:lstStyle/>
                    <a:p>
                      <a:pPr marL="0" algn="l" defTabSz="914400" rtl="0" eaLnBrk="1" latinLnBrk="0" hangingPunct="1"/>
                      <a:r>
                        <a:rPr lang="fr-FR" sz="1000" b="1" kern="1200" dirty="0" smtClean="0">
                          <a:solidFill>
                            <a:schemeClr val="dk1"/>
                          </a:solidFill>
                          <a:latin typeface="+mn-lt"/>
                          <a:ea typeface="+mn-ea"/>
                          <a:cs typeface="+mn-cs"/>
                        </a:rPr>
                        <a:t>INFORMATIONS COMPLEMENTAIRES</a:t>
                      </a:r>
                      <a:endParaRPr lang="fr-FR" sz="1000" b="1" kern="1200" dirty="0">
                        <a:solidFill>
                          <a:schemeClr val="dk1"/>
                        </a:solidFill>
                        <a:latin typeface="+mn-lt"/>
                        <a:ea typeface="+mn-ea"/>
                        <a:cs typeface="+mn-cs"/>
                      </a:endParaRPr>
                    </a:p>
                  </a:txBody>
                  <a:tcPr anchor="ctr">
                    <a:solidFill>
                      <a:schemeClr val="bg1">
                        <a:lumMod val="85000"/>
                      </a:schemeClr>
                    </a:solidFill>
                  </a:tcPr>
                </a:tc>
                <a:tc rowSpan="2">
                  <a:txBody>
                    <a:bodyPr/>
                    <a:lstStyle/>
                    <a:p>
                      <a:r>
                        <a:rPr lang="fr-FR" sz="1000" dirty="0" smtClean="0"/>
                        <a:t>  Système connecté avec envoi des données en temps réel</a:t>
                      </a:r>
                    </a:p>
                    <a:p>
                      <a:r>
                        <a:rPr lang="fr-FR" sz="1000" dirty="0" smtClean="0"/>
                        <a:t>  Micro pompe </a:t>
                      </a:r>
                      <a:r>
                        <a:rPr lang="fr-FR" sz="1000" dirty="0" err="1" smtClean="0"/>
                        <a:t>déconnectable</a:t>
                      </a:r>
                      <a:endParaRPr lang="fr-FR" sz="1000" dirty="0" smtClean="0"/>
                    </a:p>
                    <a:p>
                      <a:r>
                        <a:rPr lang="fr-FR" sz="1000" dirty="0" smtClean="0"/>
                        <a:t>  Pas de tubulure</a:t>
                      </a:r>
                    </a:p>
                    <a:p>
                      <a:r>
                        <a:rPr lang="fr-FR" sz="1000" dirty="0" smtClean="0"/>
                        <a:t>  Base de données alimentaires</a:t>
                      </a:r>
                    </a:p>
                    <a:p>
                      <a:r>
                        <a:rPr lang="fr-FR" sz="1000" dirty="0" smtClean="0"/>
                        <a:t>  Capteur de mouvements pour le suivi des activités   physiques </a:t>
                      </a:r>
                      <a:br>
                        <a:rPr lang="fr-FR" sz="1000" dirty="0" smtClean="0"/>
                      </a:br>
                      <a:r>
                        <a:rPr lang="fr-FR" sz="1000" dirty="0" smtClean="0"/>
                        <a:t>  Chargement sur secteur de la pompe et de la tablette</a:t>
                      </a:r>
                    </a:p>
                    <a:p>
                      <a:r>
                        <a:rPr lang="fr-FR" sz="1000" dirty="0" smtClean="0"/>
                        <a:t>  BGM intégré (</a:t>
                      </a:r>
                      <a:r>
                        <a:rPr lang="fr-FR" sz="1000" dirty="0" err="1" smtClean="0"/>
                        <a:t>AccuCheck</a:t>
                      </a:r>
                      <a:r>
                        <a:rPr lang="fr-FR" sz="1000" dirty="0" smtClean="0"/>
                        <a:t> Performa)</a:t>
                      </a:r>
                      <a:endParaRPr lang="fr-FR" sz="1000" dirty="0"/>
                    </a:p>
                  </a:txBody>
                  <a:tcPr marL="9525" marR="9525" marT="9525" marB="0" anchor="ctr">
                    <a:solidFill>
                      <a:schemeClr val="bg1"/>
                    </a:solidFill>
                  </a:tcPr>
                </a:tc>
              </a:tr>
              <a:tr h="71495">
                <a:tc rowSpan="2">
                  <a:txBody>
                    <a:bodyPr/>
                    <a:lstStyle/>
                    <a:p>
                      <a:pPr marL="0" algn="l" defTabSz="914400" rtl="0" eaLnBrk="1" fontAlgn="b" latinLnBrk="0" hangingPunct="1"/>
                      <a:r>
                        <a:rPr lang="fr-FR" sz="1000" b="1" kern="1200" dirty="0" smtClean="0">
                          <a:solidFill>
                            <a:schemeClr val="dk1"/>
                          </a:solidFill>
                          <a:latin typeface="+mn-lt"/>
                          <a:ea typeface="+mn-ea"/>
                          <a:cs typeface="+mn-cs"/>
                        </a:rPr>
                        <a:t>TELECOMMANDE</a:t>
                      </a:r>
                      <a:endParaRPr lang="fr-FR" sz="1000" b="1" kern="1200" dirty="0">
                        <a:solidFill>
                          <a:schemeClr val="dk1"/>
                        </a:solidFill>
                        <a:latin typeface="+mn-lt"/>
                        <a:ea typeface="+mn-ea"/>
                        <a:cs typeface="+mn-cs"/>
                      </a:endParaRPr>
                    </a:p>
                  </a:txBody>
                  <a:tcPr anchor="ctr">
                    <a:solidFill>
                      <a:schemeClr val="bg1">
                        <a:lumMod val="85000"/>
                      </a:schemeClr>
                    </a:solidFill>
                  </a:tcPr>
                </a:tc>
                <a:tc rowSpan="2">
                  <a:txBody>
                    <a:bodyPr/>
                    <a:lstStyle/>
                    <a:p>
                      <a:pPr algn="l" fontAlgn="b"/>
                      <a:r>
                        <a:rPr lang="fr-FR" sz="1000" b="0" i="0" u="none" strike="noStrike" dirty="0" smtClean="0">
                          <a:solidFill>
                            <a:srgbClr val="000000"/>
                          </a:solidFill>
                          <a:effectLst/>
                          <a:latin typeface="Calibri" panose="020F0502020204030204" pitchFamily="34" charset="0"/>
                        </a:rPr>
                        <a:t>oui</a:t>
                      </a:r>
                      <a:endParaRPr lang="fr-FR" sz="1000" b="0" i="0" u="none" strike="noStrike" dirty="0">
                        <a:solidFill>
                          <a:srgbClr val="000000"/>
                        </a:solidFill>
                        <a:effectLst/>
                        <a:latin typeface="Calibri" panose="020F0502020204030204" pitchFamily="34" charset="0"/>
                      </a:endParaRPr>
                    </a:p>
                  </a:txBody>
                  <a:tcPr marL="108000" marR="9525" marT="9525" marB="0" anchor="ctr">
                    <a:solidFill>
                      <a:schemeClr val="bg1"/>
                    </a:solidFill>
                  </a:tcPr>
                </a:tc>
                <a:tc vMerge="1">
                  <a:txBody>
                    <a:bodyPr/>
                    <a:lstStyle/>
                    <a:p>
                      <a:endParaRPr lang="fr-FR" sz="1000" dirty="0"/>
                    </a:p>
                  </a:txBody>
                  <a:tcPr>
                    <a:solidFill>
                      <a:schemeClr val="bg1">
                        <a:lumMod val="85000"/>
                      </a:schemeClr>
                    </a:solidFill>
                  </a:tcPr>
                </a:tc>
                <a:tc vMerge="1">
                  <a:txBody>
                    <a:bodyPr/>
                    <a:lstStyle/>
                    <a:p>
                      <a:endParaRPr lang="fr-FR" sz="1000" dirty="0"/>
                    </a:p>
                  </a:txBody>
                  <a:tcPr anchor="ctr">
                    <a:solidFill>
                      <a:schemeClr val="bg1"/>
                    </a:solidFill>
                  </a:tcPr>
                </a:tc>
              </a:tr>
              <a:tr h="214485">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endParaRPr lang="fr-FR" sz="800" b="1" i="1" dirty="0"/>
                    </a:p>
                  </a:txBody>
                  <a:tcPr anchor="ctr">
                    <a:solidFill>
                      <a:schemeClr val="bg1"/>
                    </a:solidFill>
                  </a:tcPr>
                </a:tc>
              </a:tr>
            </a:tbl>
          </a:graphicData>
        </a:graphic>
      </p:graphicFrame>
      <p:sp>
        <p:nvSpPr>
          <p:cNvPr id="15" name="ZoneTexte 14"/>
          <p:cNvSpPr txBox="1"/>
          <p:nvPr/>
        </p:nvSpPr>
        <p:spPr>
          <a:xfrm>
            <a:off x="7632340" y="12504"/>
            <a:ext cx="1800200" cy="246221"/>
          </a:xfrm>
          <a:prstGeom prst="rect">
            <a:avLst/>
          </a:prstGeom>
          <a:noFill/>
        </p:spPr>
        <p:txBody>
          <a:bodyPr wrap="square" rtlCol="0">
            <a:spAutoFit/>
          </a:bodyPr>
          <a:lstStyle/>
          <a:p>
            <a:r>
              <a:rPr lang="fr-FR" sz="1000" dirty="0" smtClean="0"/>
              <a:t>Fabricant non partenaire</a:t>
            </a:r>
            <a:endParaRPr lang="fr-FR" sz="1000" dirty="0"/>
          </a:p>
        </p:txBody>
      </p:sp>
      <p:pic>
        <p:nvPicPr>
          <p:cNvPr id="4" name="Imag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16216" y="4293096"/>
            <a:ext cx="891716" cy="1152128"/>
          </a:xfrm>
          <a:prstGeom prst="rect">
            <a:avLst/>
          </a:prstGeom>
        </p:spPr>
      </p:pic>
      <p:pic>
        <p:nvPicPr>
          <p:cNvPr id="5" name="Imag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53944" y="4293096"/>
            <a:ext cx="932182" cy="1173718"/>
          </a:xfrm>
          <a:prstGeom prst="rect">
            <a:avLst/>
          </a:prstGeom>
        </p:spPr>
      </p:pic>
      <p:sp>
        <p:nvSpPr>
          <p:cNvPr id="12" name="ZoneTexte 11"/>
          <p:cNvSpPr txBox="1"/>
          <p:nvPr/>
        </p:nvSpPr>
        <p:spPr>
          <a:xfrm>
            <a:off x="44731" y="58914"/>
            <a:ext cx="1872208" cy="369332"/>
          </a:xfrm>
          <a:prstGeom prst="rect">
            <a:avLst/>
          </a:prstGeom>
          <a:noFill/>
        </p:spPr>
        <p:txBody>
          <a:bodyPr wrap="square" rtlCol="0">
            <a:spAutoFit/>
          </a:bodyPr>
          <a:lstStyle/>
          <a:p>
            <a:r>
              <a:rPr lang="fr-FR" sz="900" b="1" dirty="0" smtClean="0">
                <a:solidFill>
                  <a:srgbClr val="B80F1C"/>
                </a:solidFill>
              </a:rPr>
              <a:t>CELLNOVO </a:t>
            </a:r>
            <a:br>
              <a:rPr lang="fr-FR" sz="900" b="1" dirty="0" smtClean="0">
                <a:solidFill>
                  <a:srgbClr val="B80F1C"/>
                </a:solidFill>
              </a:rPr>
            </a:br>
            <a:endParaRPr lang="fr-FR" sz="900" dirty="0" smtClean="0">
              <a:solidFill>
                <a:srgbClr val="C00000"/>
              </a:solidFill>
            </a:endParaRPr>
          </a:p>
        </p:txBody>
      </p:sp>
    </p:spTree>
    <p:extLst>
      <p:ext uri="{BB962C8B-B14F-4D97-AF65-F5344CB8AC3E}">
        <p14:creationId xmlns:p14="http://schemas.microsoft.com/office/powerpoint/2010/main" val="3406811643"/>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2834</TotalTime>
  <Words>2452</Words>
  <Application>Microsoft Office PowerPoint</Application>
  <PresentationFormat>Affichage à l'écran (4:3)</PresentationFormat>
  <Paragraphs>395</Paragraphs>
  <Slides>11</Slides>
  <Notes>8</Notes>
  <HiddenSlides>0</HiddenSlides>
  <MMClips>0</MMClips>
  <ScaleCrop>false</ScaleCrop>
  <HeadingPairs>
    <vt:vector size="6" baseType="variant">
      <vt:variant>
        <vt:lpstr>Polices utilisées</vt:lpstr>
      </vt:variant>
      <vt:variant>
        <vt:i4>3</vt:i4>
      </vt:variant>
      <vt:variant>
        <vt:lpstr>Thème</vt:lpstr>
      </vt:variant>
      <vt:variant>
        <vt:i4>2</vt:i4>
      </vt:variant>
      <vt:variant>
        <vt:lpstr>Titres des diapositives</vt:lpstr>
      </vt:variant>
      <vt:variant>
        <vt:i4>11</vt:i4>
      </vt:variant>
    </vt:vector>
  </HeadingPairs>
  <TitlesOfParts>
    <vt:vector size="16" baseType="lpstr">
      <vt:lpstr>ＭＳ Ｐゴシック</vt:lpstr>
      <vt:lpstr>Arial</vt:lpstr>
      <vt:lpstr>Calibri</vt:lpstr>
      <vt:lpstr>Thème Office</vt:lpstr>
      <vt:lpstr>1_Thème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Version 2e trimestre 2013 Panorama : les lecteurs de glycémie</dc:title>
  <dc:creator>Carole Unterwald</dc:creator>
  <cp:lastModifiedBy>Carole Unterwald</cp:lastModifiedBy>
  <cp:revision>214</cp:revision>
  <cp:lastPrinted>2017-07-26T08:34:18Z</cp:lastPrinted>
  <dcterms:created xsi:type="dcterms:W3CDTF">2013-04-02T13:36:26Z</dcterms:created>
  <dcterms:modified xsi:type="dcterms:W3CDTF">2018-10-02T13:44:00Z</dcterms:modified>
</cp:coreProperties>
</file>